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5" r:id="rId1"/>
  </p:sldMasterIdLst>
  <p:notesMasterIdLst>
    <p:notesMasterId r:id="rId72"/>
  </p:notesMasterIdLst>
  <p:handoutMasterIdLst>
    <p:handoutMasterId r:id="rId73"/>
  </p:handoutMasterIdLst>
  <p:sldIdLst>
    <p:sldId id="299" r:id="rId2"/>
    <p:sldId id="471" r:id="rId3"/>
    <p:sldId id="514" r:id="rId4"/>
    <p:sldId id="515" r:id="rId5"/>
    <p:sldId id="516" r:id="rId6"/>
    <p:sldId id="517" r:id="rId7"/>
    <p:sldId id="518" r:id="rId8"/>
    <p:sldId id="519" r:id="rId9"/>
    <p:sldId id="520" r:id="rId10"/>
    <p:sldId id="525" r:id="rId11"/>
    <p:sldId id="521" r:id="rId12"/>
    <p:sldId id="522" r:id="rId13"/>
    <p:sldId id="523" r:id="rId14"/>
    <p:sldId id="524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50" r:id="rId26"/>
    <p:sldId id="553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1" r:id="rId42"/>
    <p:sldId id="552" r:id="rId43"/>
    <p:sldId id="487" r:id="rId44"/>
    <p:sldId id="486" r:id="rId45"/>
    <p:sldId id="489" r:id="rId46"/>
    <p:sldId id="490" r:id="rId47"/>
    <p:sldId id="492" r:id="rId48"/>
    <p:sldId id="491" r:id="rId49"/>
    <p:sldId id="496" r:id="rId50"/>
    <p:sldId id="497" r:id="rId51"/>
    <p:sldId id="498" r:id="rId52"/>
    <p:sldId id="499" r:id="rId53"/>
    <p:sldId id="554" r:id="rId54"/>
    <p:sldId id="479" r:id="rId55"/>
    <p:sldId id="500" r:id="rId56"/>
    <p:sldId id="555" r:id="rId57"/>
    <p:sldId id="501" r:id="rId58"/>
    <p:sldId id="503" r:id="rId59"/>
    <p:sldId id="504" r:id="rId60"/>
    <p:sldId id="505" r:id="rId61"/>
    <p:sldId id="506" r:id="rId62"/>
    <p:sldId id="507" r:id="rId63"/>
    <p:sldId id="508" r:id="rId64"/>
    <p:sldId id="509" r:id="rId65"/>
    <p:sldId id="511" r:id="rId66"/>
    <p:sldId id="512" r:id="rId67"/>
    <p:sldId id="556" r:id="rId68"/>
    <p:sldId id="513" r:id="rId69"/>
    <p:sldId id="557" r:id="rId70"/>
    <p:sldId id="481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69305AE-04CE-4F61-8850-BC59660B9D2E}">
          <p14:sldIdLst>
            <p14:sldId id="299"/>
            <p14:sldId id="471"/>
            <p14:sldId id="514"/>
            <p14:sldId id="515"/>
            <p14:sldId id="516"/>
            <p14:sldId id="517"/>
            <p14:sldId id="518"/>
            <p14:sldId id="519"/>
            <p14:sldId id="520"/>
            <p14:sldId id="525"/>
            <p14:sldId id="521"/>
            <p14:sldId id="522"/>
            <p14:sldId id="523"/>
            <p14:sldId id="524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50"/>
            <p14:sldId id="553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  <p14:sldId id="551"/>
            <p14:sldId id="552"/>
            <p14:sldId id="487"/>
            <p14:sldId id="486"/>
            <p14:sldId id="489"/>
            <p14:sldId id="490"/>
            <p14:sldId id="492"/>
            <p14:sldId id="491"/>
            <p14:sldId id="496"/>
            <p14:sldId id="497"/>
            <p14:sldId id="498"/>
            <p14:sldId id="499"/>
            <p14:sldId id="554"/>
            <p14:sldId id="479"/>
            <p14:sldId id="500"/>
            <p14:sldId id="555"/>
            <p14:sldId id="501"/>
            <p14:sldId id="503"/>
            <p14:sldId id="504"/>
            <p14:sldId id="505"/>
            <p14:sldId id="506"/>
            <p14:sldId id="507"/>
            <p14:sldId id="508"/>
            <p14:sldId id="509"/>
            <p14:sldId id="511"/>
            <p14:sldId id="512"/>
            <p14:sldId id="556"/>
            <p14:sldId id="513"/>
            <p14:sldId id="557"/>
            <p14:sldId id="481"/>
          </p14:sldIdLst>
        </p14:section>
        <p14:section name="无标题节" id="{1809BD3B-E952-4FAB-94EE-3997732AFB2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ujine2018@outlook.co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FF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353" autoAdjust="0"/>
  </p:normalViewPr>
  <p:slideViewPr>
    <p:cSldViewPr snapToGrid="0">
      <p:cViewPr varScale="1">
        <p:scale>
          <a:sx n="77" d="100"/>
          <a:sy n="77" d="100"/>
        </p:scale>
        <p:origin x="10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44"/>
    </p:cViewPr>
  </p:sorterViewPr>
  <p:notesViewPr>
    <p:cSldViewPr snapToGrid="0">
      <p:cViewPr varScale="1">
        <p:scale>
          <a:sx n="51" d="100"/>
          <a:sy n="51" d="100"/>
        </p:scale>
        <p:origin x="1244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A267AA-67C5-479A-B63E-628017C9C2CF}" type="datetimeFigureOut">
              <a:rPr lang="zh-CN" altLang="en-US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866F632-3359-437B-B29F-481B65EB26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DFC748F-018A-423C-A35F-BE91962486BF}" type="datetimeFigureOut">
              <a:rPr lang="zh-CN" altLang="en-US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F2F7A8C9-929C-4E73-B8C5-FE05E78AB6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cs typeface="等线"/>
            </a:endParaRPr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1E6BA7-4A68-4768-9BB9-ACD7D8E08B6B}" type="slidenum">
              <a:rPr lang="en-US" altLang="zh-CN">
                <a:ea typeface="宋体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021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00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392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835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61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418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教学指导：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	1</a:t>
            </a:r>
            <a:r>
              <a:rPr lang="zh-CN" altLang="en-US" dirty="0"/>
              <a:t>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图形化界面的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安装完毕了，虽然有图形化界面，但我们仍然要学习通过控制台去操作系统，我们就要使用类似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命令去操作系统，那么下面我们就进行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的命令的学习。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命令成百上千，课程不能一一涉及，也没有必要一一涉及，根据我们程序员在日常工作中的需求，总结出如下几种供学习。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中通过图形化界面和鼠标可以任意切换需要进入的目录，但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必须通过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命令切换目录。但在学习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命令之前，我们有必要分清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的目录结构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953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107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教学指导：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Linux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中的打包文件一般是以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.tar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结尾的，压缩的命令一般是以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结尾的。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而一般情况下打包和压缩是一起进行的，打包并压缩后的文件的后缀名一般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.tar.gz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600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74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06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60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F7A8C9-929C-4E73-B8C5-FE05E78AB6A3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8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347F3C-752A-467D-AA19-0F5641E647B0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57AF69-AA84-479A-9B0D-429141484A9B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360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361E1C-7A21-4B15-85EB-7185EAA23A6E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B7B05E-BD51-4F1C-AD22-360DD951981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498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C4E6D2-9DDC-4B81-889B-A12B608C2FF8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FBDE17-2D71-4786-B6C0-51FB450AAC8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47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98620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404CD9-F534-4559-AE49-34D5A0515B8D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pic>
        <p:nvPicPr>
          <p:cNvPr id="7" name="Picture 6" descr="I:\二维码和公司logo\logo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50335" y="307976"/>
            <a:ext cx="2582333" cy="63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3241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0337F-0D1D-451D-8498-1D5B3CFD9469}" type="datetimeFigureOut">
              <a:rPr lang="zh-CN" altLang="en-US" smtClean="0"/>
              <a:t>2018/10/24/Wed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32657"/>
            <a:ext cx="2784309" cy="68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84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6635E0-0EDC-4E61-96BB-A26A99B9F17B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247733-A2FF-4D45-92A4-2DC5E7F19B1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24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EA01BF-33A6-49CD-A064-C0023D30EF9A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1423FF-0347-4A5E-9A35-99A2C3BF2BB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03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32E465-D7F9-427B-A332-0615C4D5F518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7BEA0B-2334-4872-8570-F5EB3DA3B3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899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395E3A-16FE-4FC8-BB57-0116170B1811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EBCA7A-0E48-4FF0-B597-EA9519853A70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8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C80428-FADF-4D9F-BBA7-E19545706641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B08E3-B6D6-401A-A3B6-6E963B18D8A6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509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0E9153-1778-4422-94F0-DE0340BE6F62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F2B0EE-A8B2-4CB3-B34F-5981E8D4E23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467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468D4A-60D9-43BD-B427-E2B9503C2526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72A848-F11D-47B3-A448-3FD33E83206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76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FBD65D-B9AD-4C9C-A0F0-64E350FE1651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2F992-12D3-442D-BE38-4B3CF4125C92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72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6635E0-0EDC-4E61-96BB-A26A99B9F17B}" type="datetimeFigureOut">
              <a:rPr lang="zh-CN" altLang="en-US" smtClean="0"/>
              <a:pPr>
                <a:defRPr/>
              </a:pPr>
              <a:t>2018/10/24/Wed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6247733-A2FF-4D45-92A4-2DC5E7F19B1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36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centos.org/" TargetMode="Externa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C:\Users\Administrator\Desktop\未标题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63603" y="774700"/>
            <a:ext cx="5670551" cy="802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reeform 7"/>
          <p:cNvSpPr/>
          <p:nvPr/>
        </p:nvSpPr>
        <p:spPr bwMode="auto">
          <a:xfrm rot="21445424">
            <a:off x="-924598" y="1446095"/>
            <a:ext cx="3349626" cy="2757488"/>
          </a:xfrm>
          <a:custGeom>
            <a:avLst/>
            <a:gdLst>
              <a:gd name="T0" fmla="*/ 175 w 854"/>
              <a:gd name="T1" fmla="*/ 0 h 1533"/>
              <a:gd name="T2" fmla="*/ 854 w 854"/>
              <a:gd name="T3" fmla="*/ 679 h 1533"/>
              <a:gd name="T4" fmla="*/ 0 w 854"/>
              <a:gd name="T5" fmla="*/ 1533 h 1533"/>
              <a:gd name="T6" fmla="*/ 0 w 854"/>
              <a:gd name="T7" fmla="*/ 0 h 1533"/>
              <a:gd name="T8" fmla="*/ 175 w 854"/>
              <a:gd name="T9" fmla="*/ 0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4" h="1533">
                <a:moveTo>
                  <a:pt x="175" y="0"/>
                </a:moveTo>
                <a:lnTo>
                  <a:pt x="854" y="679"/>
                </a:lnTo>
                <a:lnTo>
                  <a:pt x="0" y="1533"/>
                </a:lnTo>
                <a:lnTo>
                  <a:pt x="0" y="0"/>
                </a:lnTo>
                <a:lnTo>
                  <a:pt x="1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11095061" y="2824839"/>
            <a:ext cx="1108075" cy="2214563"/>
          </a:xfrm>
          <a:custGeom>
            <a:avLst/>
            <a:gdLst>
              <a:gd name="T0" fmla="*/ 325 w 325"/>
              <a:gd name="T1" fmla="*/ 0 h 650"/>
              <a:gd name="T2" fmla="*/ 0 w 325"/>
              <a:gd name="T3" fmla="*/ 325 h 650"/>
              <a:gd name="T4" fmla="*/ 325 w 325"/>
              <a:gd name="T5" fmla="*/ 650 h 650"/>
              <a:gd name="T6" fmla="*/ 325 w 325"/>
              <a:gd name="T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5" h="650">
                <a:moveTo>
                  <a:pt x="325" y="0"/>
                </a:moveTo>
                <a:lnTo>
                  <a:pt x="0" y="325"/>
                </a:lnTo>
                <a:lnTo>
                  <a:pt x="325" y="650"/>
                </a:lnTo>
                <a:lnTo>
                  <a:pt x="32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6" name="Freeform 9"/>
          <p:cNvSpPr/>
          <p:nvPr/>
        </p:nvSpPr>
        <p:spPr bwMode="auto">
          <a:xfrm>
            <a:off x="10075226" y="9404"/>
            <a:ext cx="2121731" cy="2990131"/>
          </a:xfrm>
          <a:custGeom>
            <a:avLst/>
            <a:gdLst>
              <a:gd name="T0" fmla="*/ 283 w 689"/>
              <a:gd name="T1" fmla="*/ 0 h 971"/>
              <a:gd name="T2" fmla="*/ 0 w 689"/>
              <a:gd name="T3" fmla="*/ 282 h 971"/>
              <a:gd name="T4" fmla="*/ 689 w 689"/>
              <a:gd name="T5" fmla="*/ 971 h 971"/>
              <a:gd name="T6" fmla="*/ 689 w 689"/>
              <a:gd name="T7" fmla="*/ 0 h 971"/>
              <a:gd name="T8" fmla="*/ 283 w 689"/>
              <a:gd name="T9" fmla="*/ 0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9" h="971">
                <a:moveTo>
                  <a:pt x="283" y="0"/>
                </a:moveTo>
                <a:lnTo>
                  <a:pt x="0" y="282"/>
                </a:lnTo>
                <a:lnTo>
                  <a:pt x="689" y="971"/>
                </a:lnTo>
                <a:lnTo>
                  <a:pt x="689" y="0"/>
                </a:lnTo>
                <a:lnTo>
                  <a:pt x="283" y="0"/>
                </a:lnTo>
                <a:close/>
              </a:path>
            </a:pathLst>
          </a:custGeom>
          <a:blipFill dpi="0" rotWithShape="1">
            <a:blip r:embed="rId4" cstate="print">
              <a:grayscl/>
              <a:extLst/>
            </a:blip>
            <a:srcRect/>
            <a:stretch>
              <a:fillRect l="-4169" r="-107321"/>
            </a:stretch>
          </a:blipFill>
          <a:ln>
            <a:noFill/>
          </a:ln>
        </p:spPr>
        <p:txBody>
          <a:bodyPr lIns="96435" tIns="48218" rIns="96435" bIns="48218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4525665" y="2046288"/>
            <a:ext cx="5067300" cy="207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20000"/>
              </a:spcBef>
              <a:buFont typeface="Arial" charset="0"/>
              <a:buNone/>
            </a:pPr>
            <a:endParaRPr lang="zh-CN" altLang="en-US" sz="4000" b="1" dirty="0">
              <a:solidFill>
                <a:schemeClr val="accent1"/>
              </a:solidFill>
              <a:latin typeface="宋体" charset="-122"/>
              <a:cs typeface="Arial" charset="0"/>
              <a:sym typeface="Calibri" pitchFamily="34" charset="0"/>
            </a:endParaRP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4000" b="1" dirty="0">
                <a:solidFill>
                  <a:schemeClr val="accent1"/>
                </a:solidFill>
                <a:latin typeface="宋体" charset="-122"/>
                <a:cs typeface="Arial" charset="0"/>
                <a:sym typeface="Calibri" pitchFamily="34" charset="0"/>
              </a:rPr>
              <a:t> 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cs typeface="Arial" charset="0"/>
                <a:sym typeface="Calibri" pitchFamily="34" charset="0"/>
              </a:rPr>
              <a:t>第一章</a:t>
            </a:r>
            <a:r>
              <a:rPr lang="zh-CN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宋体" charset="-122"/>
                <a:cs typeface="Arial" charset="0"/>
                <a:sym typeface="Calibri" pitchFamily="34" charset="0"/>
              </a:rPr>
              <a:t>   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zh-CN" altLang="en-US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Linux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基础</a:t>
            </a:r>
          </a:p>
        </p:txBody>
      </p:sp>
      <p:pic>
        <p:nvPicPr>
          <p:cNvPr id="16394" name="Picture 6" descr="I:\二维码和公司logo\logo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6556" y="528638"/>
            <a:ext cx="2481892" cy="814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709216" y="749299"/>
            <a:ext cx="39887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n w="18415" cmpd="sng">
                  <a:noFill/>
                  <a:prstDash val="solid"/>
                </a:ln>
                <a:solidFill>
                  <a:schemeClr val="bg2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 主 创 新  兴 教 强 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10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根据市场需求不同，基本分为两个方向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）图形化界面版：注重用户体验，类似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window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操作系统，但目前成熟度不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够</a:t>
            </a:r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）服务器版：没有好看的界面，是以在控制台窗口中输入命令操作系统的，类似于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DOS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，是我们假设服务器的最佳选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择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根据原生程度，又分为两种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）内核版本：在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Linus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领导下的内核小组开发维护的系统内核的版本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号</a:t>
            </a:r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）发行版本：一些组织或公司在内核版基础上进行二次开发而重新发行的版本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发展史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4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11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6" y="1052735"/>
            <a:ext cx="4734837" cy="566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centos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Community Enterprise Operating System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，中文意思是：社区企业操作系统）是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发行版之一，它是来自于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Red Hat Enterprise Linux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依照开放源代码规定释出的源代码所编译而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成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而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且在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RHEL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的基础上</a:t>
            </a:r>
            <a:r>
              <a:rPr lang="zh-CN" altLang="en-US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修正了不少已知的 </a:t>
            </a:r>
            <a:r>
              <a:rPr lang="en-US" altLang="zh-CN" sz="2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Bug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，相对于其他 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Linux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发行版，其稳定性值得信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赖，最重要是</a:t>
            </a:r>
            <a:r>
              <a:rPr lang="zh-CN" altLang="en-US" sz="200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免费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endParaRPr lang="zh-CN" alt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发展史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5511452" y="870173"/>
            <a:ext cx="6680548" cy="5668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CentOS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在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2014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初，宣布加入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Red Hat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CentOS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加入红帽后不变的是：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1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. CentOS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继续不收费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2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保持赞助内容驱动的网络中心不变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3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. Bug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Issue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和紧急事件处理策略不变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4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. Red Hat Enterprise Linux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和 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CentOS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防火墙也依然存在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变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化的是：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1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我们是为红帽工作，不是为 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RHEL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2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红帽提供构建系统和初始内容分发资源的赞助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3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一些开发的资源包括源码的获取将更加容易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4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避免了原来和红帽上一些法律的问题</a:t>
            </a:r>
          </a:p>
        </p:txBody>
      </p:sp>
    </p:spTree>
    <p:extLst>
      <p:ext uri="{BB962C8B-B14F-4D97-AF65-F5344CB8AC3E}">
        <p14:creationId xmlns:p14="http://schemas.microsoft.com/office/powerpoint/2010/main" val="156474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12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六，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</a:rPr>
              <a:t>操作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系统安装模式</a:t>
            </a:r>
            <a:endParaRPr lang="en-US" altLang="zh-CN" sz="24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真机安装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使用真实的电脑进行安装操作系统，就像安装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windows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操作系统一样，真机安装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操作系统的结果就是替换当前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windows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操作系统，除非是双系统。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虚拟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机安装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通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过手段，模拟安装。不会影响当前真实计算机的操作系统。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如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果是学习测试就要虚拟机安装，然后就可以删除掉。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81951" y="102836"/>
            <a:ext cx="2840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操作系统安装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53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虚拟机软件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什么是虚拟机？因为真机安装代价大，从而诞生一个模拟操作系统运行的软件。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虚拟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机目前有两个有名的产品：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vmware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（威睿）出品的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vmware workstation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oracle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出品的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virtual Box.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vmware workstation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：重量级的，功能强大，收费。使用率很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高，我们安装这个。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virtual Box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：轻量级的，免费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30017" y="102836"/>
            <a:ext cx="3228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 b="1">
                <a:latin typeface="华文楷体" panose="02010600040101010101" pitchFamily="2" charset="-122"/>
                <a:ea typeface="华文楷体" panose="02010600040101010101" pitchFamily="2" charset="-122"/>
              </a:rPr>
              <a:t>操作系统安装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9">
            <a:extLst>
              <a:ext uri="{FF2B5EF4-FFF2-40B4-BE49-F238E27FC236}">
                <a16:creationId xmlns:a16="http://schemas.microsoft.com/office/drawing/2014/main" id="{68A44162-0282-4A9D-A3D4-ABF86320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13" y="3278181"/>
            <a:ext cx="3845044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10">
            <a:extLst>
              <a:ext uri="{FF2B5EF4-FFF2-40B4-BE49-F238E27FC236}">
                <a16:creationId xmlns:a16="http://schemas.microsoft.com/office/drawing/2014/main" id="{97090CDB-A14C-4084-A3C4-A7F75155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13" y="5241927"/>
            <a:ext cx="1252537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263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14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七，安装虚拟机软件</a:t>
            </a:r>
            <a:r>
              <a:rPr lang="en-US" altLang="zh-CN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-vmware workstation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打开安装程序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67803" y="102836"/>
            <a:ext cx="3090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</a:t>
            </a: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697" y="2509725"/>
            <a:ext cx="8801653" cy="23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15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下一步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68637" y="102836"/>
            <a:ext cx="268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542" y="1556097"/>
            <a:ext cx="5328147" cy="419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6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16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接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受许可协议，下一步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74" y="1732868"/>
            <a:ext cx="5877512" cy="458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17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根据需要可以修改安装路径，增强型可勾可不勾，下一步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20" y="1721546"/>
            <a:ext cx="4643620" cy="36395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1724027"/>
            <a:ext cx="42195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18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根据需要可以去掉启动时检查产品更新和帮助勾选，下一步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154" y="1922485"/>
            <a:ext cx="42291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19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这两个快捷方式，建议留着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1809750"/>
            <a:ext cx="42386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5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pPr algn="l">
              <a:defRPr/>
            </a:pPr>
            <a:fld id="{36A980CE-7A72-4615-AA4D-9892D0181FFF}" type="slidenum">
              <a:rPr lang="zh-CN" altLang="en-US"/>
              <a:pPr algn="l">
                <a:defRPr/>
              </a:pPr>
              <a:t>2</a:t>
            </a:fld>
            <a:r>
              <a:rPr lang="en-US" altLang="zh-CN"/>
              <a:t>/45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2FE3B26-E02C-40C1-AAE7-F798D6B8241E}"/>
              </a:ext>
            </a:extLst>
          </p:cNvPr>
          <p:cNvSpPr txBox="1">
            <a:spLocks/>
          </p:cNvSpPr>
          <p:nvPr/>
        </p:nvSpPr>
        <p:spPr>
          <a:xfrm>
            <a:off x="8328248" y="16913"/>
            <a:ext cx="2339752" cy="1388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2">
                    <a:lumMod val="75000"/>
                  </a:schemeClr>
                </a:solidFill>
              </a:rPr>
              <a:t>本课目标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D1D912-ABFB-4232-8D80-8213B162098E}"/>
              </a:ext>
            </a:extLst>
          </p:cNvPr>
          <p:cNvSpPr/>
          <p:nvPr/>
        </p:nvSpPr>
        <p:spPr>
          <a:xfrm>
            <a:off x="2329271" y="1686624"/>
            <a:ext cx="68778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70C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/>
              <a:t>学完本门课程后，你能够</a:t>
            </a:r>
            <a:endParaRPr lang="en-US" altLang="zh-CN" sz="2400" b="1" dirty="0"/>
          </a:p>
          <a:p>
            <a:pPr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en-US" altLang="zh-CN" sz="2400" b="1" dirty="0"/>
          </a:p>
          <a:p>
            <a:pPr lvl="1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en-US" altLang="zh-CN" sz="2400" b="1" dirty="0"/>
          </a:p>
          <a:p>
            <a:pPr lvl="2">
              <a:buClr>
                <a:srgbClr val="0070C0"/>
              </a:buClr>
              <a:buFont typeface="Wingdings" panose="05000000000000000000" pitchFamily="2" charset="2"/>
              <a:buChar char="p"/>
            </a:pPr>
            <a:endParaRPr lang="en-US" altLang="zh-CN" sz="24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982CA4-616B-4BE9-A7F3-46EB93970629}"/>
              </a:ext>
            </a:extLst>
          </p:cNvPr>
          <p:cNvSpPr/>
          <p:nvPr/>
        </p:nvSpPr>
        <p:spPr bwMode="auto">
          <a:xfrm>
            <a:off x="2824143" y="2457442"/>
            <a:ext cx="5646548" cy="92868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了解</a:t>
            </a:r>
            <a:r>
              <a:rPr lang="en-US" altLang="zh-CN" sz="2400" b="1" dirty="0">
                <a:solidFill>
                  <a:schemeClr val="bg1"/>
                </a:solidFill>
              </a:rPr>
              <a:t>Linux</a:t>
            </a:r>
            <a:r>
              <a:rPr lang="zh-CN" altLang="zh-CN" sz="2400" b="1" dirty="0">
                <a:solidFill>
                  <a:schemeClr val="bg1"/>
                </a:solidFill>
              </a:rPr>
              <a:t>的简介与安装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20F773-B263-4763-A7F8-8047471AE3CB}"/>
              </a:ext>
            </a:extLst>
          </p:cNvPr>
          <p:cNvSpPr/>
          <p:nvPr/>
        </p:nvSpPr>
        <p:spPr bwMode="auto">
          <a:xfrm>
            <a:off x="2824143" y="3723520"/>
            <a:ext cx="5646548" cy="92868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742950" lvl="1" indent="-285750">
              <a:buClr>
                <a:srgbClr val="233DA9"/>
              </a:buClr>
              <a:buSzPct val="80000"/>
              <a:defRPr/>
            </a:pPr>
            <a:endParaRPr lang="en-US" altLang="zh-CN" sz="2400" b="1" kern="0" dirty="0">
              <a:solidFill>
                <a:schemeClr val="bg1"/>
              </a:solidFill>
              <a:latin typeface="Arial"/>
              <a:ea typeface="黑体"/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掌握</a:t>
            </a:r>
            <a:r>
              <a:rPr lang="en-US" altLang="zh-CN" sz="2400" b="1" dirty="0">
                <a:solidFill>
                  <a:schemeClr val="bg1"/>
                </a:solidFill>
              </a:rPr>
              <a:t>Linux</a:t>
            </a:r>
            <a:r>
              <a:rPr lang="zh-CN" altLang="zh-CN" sz="2400" b="1" dirty="0">
                <a:solidFill>
                  <a:schemeClr val="bg1"/>
                </a:solidFill>
              </a:rPr>
              <a:t>常用的命令</a:t>
            </a:r>
          </a:p>
          <a:p>
            <a:pPr marL="742950" lvl="1" indent="-285750">
              <a:buClr>
                <a:srgbClr val="233DA9"/>
              </a:buClr>
              <a:buSzPct val="80000"/>
              <a:defRPr/>
            </a:pPr>
            <a:endParaRPr lang="zh-CN" altLang="en-US" sz="2400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FA0F90-0775-4AEF-B13C-FEDA6B8D09FF}"/>
              </a:ext>
            </a:extLst>
          </p:cNvPr>
          <p:cNvSpPr/>
          <p:nvPr/>
        </p:nvSpPr>
        <p:spPr bwMode="auto">
          <a:xfrm>
            <a:off x="2824143" y="4967619"/>
            <a:ext cx="5646548" cy="92868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accent3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0"/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r>
              <a:rPr lang="zh-CN" altLang="zh-CN" sz="2400" b="1" dirty="0">
                <a:solidFill>
                  <a:schemeClr val="bg1"/>
                </a:solidFill>
              </a:rPr>
              <a:t>掌握</a:t>
            </a:r>
            <a:r>
              <a:rPr lang="en-US" altLang="zh-CN" sz="2400" b="1" dirty="0">
                <a:solidFill>
                  <a:schemeClr val="bg1"/>
                </a:solidFill>
              </a:rPr>
              <a:t>Linux</a:t>
            </a:r>
            <a:r>
              <a:rPr lang="zh-CN" altLang="zh-CN" sz="2400" b="1" dirty="0">
                <a:solidFill>
                  <a:schemeClr val="bg1"/>
                </a:solidFill>
              </a:rPr>
              <a:t>系统上</a:t>
            </a:r>
            <a:r>
              <a:rPr lang="en-US" altLang="zh-CN" sz="2400" b="1" dirty="0" err="1">
                <a:solidFill>
                  <a:schemeClr val="bg1"/>
                </a:solidFill>
              </a:rPr>
              <a:t>pycharm</a:t>
            </a:r>
            <a:r>
              <a:rPr lang="zh-CN" altLang="zh-CN" sz="2400" b="1" dirty="0">
                <a:solidFill>
                  <a:schemeClr val="bg1"/>
                </a:solidFill>
              </a:rPr>
              <a:t>、</a:t>
            </a:r>
            <a:r>
              <a:rPr lang="en-US" altLang="zh-CN" sz="2400" b="1" dirty="0" err="1">
                <a:solidFill>
                  <a:schemeClr val="bg1"/>
                </a:solidFill>
              </a:rPr>
              <a:t>Mysql</a:t>
            </a:r>
            <a:r>
              <a:rPr lang="zh-CN" altLang="zh-CN" sz="2400" b="1" dirty="0">
                <a:solidFill>
                  <a:schemeClr val="bg1"/>
                </a:solidFill>
              </a:rPr>
              <a:t>的安装，虚拟环境的搭建</a:t>
            </a:r>
          </a:p>
          <a:p>
            <a:pPr marL="742950" lvl="1" indent="-285750">
              <a:buClr>
                <a:srgbClr val="233DA9"/>
              </a:buClr>
              <a:buSzPct val="80000"/>
              <a:defRPr/>
            </a:pPr>
            <a:endParaRPr lang="zh-CN" altLang="en-US" sz="2400" b="1" kern="0" dirty="0">
              <a:solidFill>
                <a:schemeClr val="bg1"/>
              </a:solidFill>
              <a:latin typeface="Arial"/>
              <a:ea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20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安装，然后就是等待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65" y="2047194"/>
            <a:ext cx="4600640" cy="358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9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21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8.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安装完成，点击许可证或者完成都可以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32" y="1576518"/>
            <a:ext cx="4919793" cy="37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22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9.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输入许可证激活码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82" y="1974851"/>
            <a:ext cx="6591300" cy="2886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0" y="2788804"/>
            <a:ext cx="33337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4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10.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网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络连接里面要有两个网卡，如果没有会影响虚拟机和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windows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操作系统之间的网络通信，比如共享网络。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虚拟机安装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371659"/>
            <a:ext cx="60769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24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八，</a:t>
            </a:r>
            <a:r>
              <a:rPr lang="en-US" altLang="zh-CN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版本选择</a:t>
            </a:r>
            <a:endParaRPr lang="en-US" altLang="zh-CN" sz="24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主流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centos 6.5-7.0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官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网：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  <a:hlinkClick r:id="rId2"/>
              </a:rPr>
              <a:t>https://www.centos.org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从官网下载虚拟机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24" y="3514727"/>
            <a:ext cx="63722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25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1052736"/>
            <a:ext cx="91154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26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273177"/>
            <a:ext cx="62293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27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九，新建虚拟机</a:t>
            </a:r>
            <a:r>
              <a:rPr lang="en-US" altLang="zh-CN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使用</a:t>
            </a:r>
            <a:r>
              <a:rPr lang="en-US" altLang="zh-CN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vmware workstation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点击文件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新建虚拟机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8" y="2479677"/>
            <a:ext cx="10287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28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刚开始学习，使用典型安装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42" y="1810533"/>
            <a:ext cx="5250884" cy="443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7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29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选择镜像，然后下一步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48" y="1746252"/>
            <a:ext cx="82962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我们当前常用的操作系统有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哪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些？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windows</a:t>
            </a: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Mac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iOS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Android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发展史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773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30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给虚拟机命名，位置选择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32" y="1613807"/>
            <a:ext cx="4752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31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磁盘大小和文件存储默认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325" y="1404937"/>
            <a:ext cx="47053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3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32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准备安装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957" y="1524914"/>
            <a:ext cx="47720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5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安装完成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30" y="1675719"/>
            <a:ext cx="9144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34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十，启动虚拟机</a:t>
            </a:r>
            <a:endParaRPr lang="en-US" altLang="zh-CN" sz="24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选择安装语言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790" y="1585471"/>
            <a:ext cx="6986320" cy="52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35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设置时间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865" y="1050244"/>
            <a:ext cx="7039857" cy="5308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95" y="2228511"/>
            <a:ext cx="45339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36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设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置环境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562" y="1052736"/>
            <a:ext cx="7610475" cy="5724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2" y="2720975"/>
            <a:ext cx="33432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2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37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设置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root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密码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84" y="2030194"/>
            <a:ext cx="766762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38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创建一个用户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2076450"/>
            <a:ext cx="80295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9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39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443037"/>
            <a:ext cx="7648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9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4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一，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前身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1968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Multic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项目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MIT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Bell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实验室、美国通用电器有限公司走到了一起，致力于开发操作系统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Multics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项目。但是后来开发进度不是很好，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MIT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Bell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实验室退出了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Multics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项目开发，最终导致项目搁浅。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1970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元年）年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诞生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b="1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当时在开发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Multic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项目的时候，实验室中的有一个开发人员开发了一款游戏（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travel space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，遨游太空），因为两个实验室相继离开了项目开发，导致他无法打游戏，后台他为了打游戏提议组织人员在项目的基础之上重新开发，就出现了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1970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年的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，当时使用汇编语言写的。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 b="1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发展史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02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40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等待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066800"/>
            <a:ext cx="7734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41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完成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511" y="1081089"/>
            <a:ext cx="7686675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1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42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登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陆操作系统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安装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95" y="2272952"/>
            <a:ext cx="6191250" cy="2362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240" y="1951944"/>
            <a:ext cx="52673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2C1F977-5EEF-4331-861A-0FB0364A5DEC}"/>
              </a:ext>
            </a:extLst>
          </p:cNvPr>
          <p:cNvSpPr/>
          <p:nvPr/>
        </p:nvSpPr>
        <p:spPr>
          <a:xfrm>
            <a:off x="8006954" y="475555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BA960A-5FBB-43B7-855C-DF6615E1AAFE}"/>
              </a:ext>
            </a:extLst>
          </p:cNvPr>
          <p:cNvSpPr/>
          <p:nvPr/>
        </p:nvSpPr>
        <p:spPr>
          <a:xfrm>
            <a:off x="1351749" y="133600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目录切换命令</a:t>
            </a:r>
          </a:p>
        </p:txBody>
      </p:sp>
      <p:pic>
        <p:nvPicPr>
          <p:cNvPr id="2050" name="图片 14">
            <a:extLst>
              <a:ext uri="{FF2B5EF4-FFF2-40B4-BE49-F238E27FC236}">
                <a16:creationId xmlns:a16="http://schemas.microsoft.com/office/drawing/2014/main" id="{4C8A5F55-59CB-492B-AD65-78EC5AFEE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58" y="1797666"/>
            <a:ext cx="10368951" cy="492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25BC462-D9F3-41F8-8A44-C1343367F090}"/>
              </a:ext>
            </a:extLst>
          </p:cNvPr>
          <p:cNvSpPr/>
          <p:nvPr/>
        </p:nvSpPr>
        <p:spPr>
          <a:xfrm>
            <a:off x="6623031" y="1518799"/>
            <a:ext cx="6096000" cy="27970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 </a:t>
            </a:r>
            <a:r>
              <a:rPr lang="en-US" altLang="zh-CN" sz="2400" kern="1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usr</a:t>
            </a:r>
            <a:r>
              <a:rPr lang="en-US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</a:t>
            </a:r>
            <a:r>
              <a:rPr lang="zh-CN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切换到该目录下</a:t>
            </a:r>
            <a:r>
              <a:rPr lang="en-US" altLang="zh-CN" sz="2400" kern="1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usr</a:t>
            </a:r>
            <a:r>
              <a:rPr lang="zh-CN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66700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cd ../		</a:t>
            </a:r>
            <a:r>
              <a:rPr lang="zh-CN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切换到上一层目录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66700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cd /		</a:t>
            </a:r>
            <a:r>
              <a:rPr lang="zh-CN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切换到系统根目录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66700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 ~		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切换到用户主目录</a:t>
            </a:r>
          </a:p>
          <a:p>
            <a:pPr marL="266700"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cd -		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切换到上一个所在目录</a:t>
            </a:r>
          </a:p>
        </p:txBody>
      </p:sp>
    </p:spTree>
    <p:extLst>
      <p:ext uri="{BB962C8B-B14F-4D97-AF65-F5344CB8AC3E}">
        <p14:creationId xmlns:p14="http://schemas.microsoft.com/office/powerpoint/2010/main" val="160025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BFCECB-6946-4CEE-8CB9-9EE345B6D76F}"/>
              </a:ext>
            </a:extLst>
          </p:cNvPr>
          <p:cNvSpPr/>
          <p:nvPr/>
        </p:nvSpPr>
        <p:spPr>
          <a:xfrm>
            <a:off x="1351749" y="1336001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目录的操作命令（增删改查）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258D4E-948F-4A44-93DA-FCEC0D0471DB}"/>
              </a:ext>
            </a:extLst>
          </p:cNvPr>
          <p:cNvSpPr/>
          <p:nvPr/>
        </p:nvSpPr>
        <p:spPr>
          <a:xfrm>
            <a:off x="1783069" y="1828171"/>
            <a:ext cx="86203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(1)增加目录操作（增）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命令：mkdir 目录</a:t>
            </a:r>
            <a:r>
              <a:rPr lang="zh-CN" altLang="en-US" sz="2000"/>
              <a:t>名</a:t>
            </a:r>
            <a:r>
              <a:rPr lang="zh-CN" altLang="en-US" sz="2000" smtClean="0"/>
              <a:t>称</a:t>
            </a:r>
            <a:r>
              <a:rPr lang="en-US" altLang="zh-CN" sz="2000" smtClean="0"/>
              <a:t> </a:t>
            </a:r>
            <a:r>
              <a:rPr lang="en-US" altLang="zh-CN" sz="2000"/>
              <a:t>- </a:t>
            </a:r>
            <a:r>
              <a:rPr lang="en-US" altLang="zh-CN" sz="2000">
                <a:solidFill>
                  <a:srgbClr val="FF0000"/>
                </a:solidFill>
              </a:rPr>
              <a:t>m</a:t>
            </a:r>
            <a:r>
              <a:rPr lang="en-US" altLang="zh-CN" sz="2000"/>
              <a:t>a</a:t>
            </a:r>
            <a:r>
              <a:rPr lang="en-US" altLang="zh-CN" sz="2000">
                <a:solidFill>
                  <a:srgbClr val="FF0000"/>
                </a:solidFill>
              </a:rPr>
              <a:t>k</a:t>
            </a:r>
            <a:r>
              <a:rPr lang="en-US" altLang="zh-CN" sz="2000"/>
              <a:t>e </a:t>
            </a:r>
            <a:r>
              <a:rPr lang="en-US" altLang="zh-CN" sz="2000">
                <a:solidFill>
                  <a:srgbClr val="FF0000"/>
                </a:solidFill>
              </a:rPr>
              <a:t>dir</a:t>
            </a:r>
            <a:r>
              <a:rPr lang="en-US" altLang="zh-CN" sz="2000"/>
              <a:t>ectories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</a:t>
            </a:r>
            <a:r>
              <a:rPr lang="zh-CN" altLang="en-US" sz="2000" dirty="0"/>
              <a:t>在根目录 / 下 mkdir test，就会在根目录 / 下产生一个te</a:t>
            </a:r>
            <a:r>
              <a:rPr lang="zh-CN" altLang="en-US" sz="2000"/>
              <a:t>s</a:t>
            </a:r>
            <a:r>
              <a:rPr lang="zh-CN" altLang="en-US" sz="2000" smtClean="0"/>
              <a:t>t目</a:t>
            </a:r>
            <a:r>
              <a:rPr lang="zh-CN" altLang="en-US" sz="2000" dirty="0"/>
              <a:t>录</a:t>
            </a:r>
          </a:p>
        </p:txBody>
      </p:sp>
      <p:pic>
        <p:nvPicPr>
          <p:cNvPr id="3074" name="图片 15">
            <a:extLst>
              <a:ext uri="{FF2B5EF4-FFF2-40B4-BE49-F238E27FC236}">
                <a16:creationId xmlns:a16="http://schemas.microsoft.com/office/drawing/2014/main" id="{09364642-1DBA-4EA9-9682-CBF32A432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8" y="3841920"/>
            <a:ext cx="11196784" cy="248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7150C70-03C7-42C8-8CD3-28C9E15BC7D4}"/>
              </a:ext>
            </a:extLst>
          </p:cNvPr>
          <p:cNvSpPr/>
          <p:nvPr/>
        </p:nvSpPr>
        <p:spPr>
          <a:xfrm>
            <a:off x="8366237" y="382255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485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387BA2-C0E1-4464-AC01-4627AF3B6481}"/>
              </a:ext>
            </a:extLst>
          </p:cNvPr>
          <p:cNvSpPr/>
          <p:nvPr/>
        </p:nvSpPr>
        <p:spPr>
          <a:xfrm>
            <a:off x="1823381" y="1998737"/>
            <a:ext cx="87356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(2)查看目录（查）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命令：ls [-al] 父</a:t>
            </a:r>
            <a:r>
              <a:rPr lang="zh-CN" altLang="en-US" sz="2000"/>
              <a:t>目</a:t>
            </a:r>
            <a:r>
              <a:rPr lang="zh-CN" altLang="en-US" sz="2000" smtClean="0"/>
              <a:t>录</a:t>
            </a:r>
            <a:r>
              <a:rPr lang="en-US" altLang="zh-CN" sz="2000"/>
              <a:t>- </a:t>
            </a:r>
            <a:r>
              <a:rPr lang="en-US" altLang="zh-CN" sz="2000">
                <a:solidFill>
                  <a:srgbClr val="FF0000"/>
                </a:solidFill>
              </a:rPr>
              <a:t>l</a:t>
            </a:r>
            <a:r>
              <a:rPr lang="en-US" altLang="zh-CN" sz="2000"/>
              <a:t>ist directory content</a:t>
            </a:r>
            <a:r>
              <a:rPr lang="en-US" altLang="zh-CN" sz="2000">
                <a:solidFill>
                  <a:srgbClr val="FF0000"/>
                </a:solidFill>
              </a:rPr>
              <a:t>s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</a:t>
            </a:r>
            <a:r>
              <a:rPr lang="zh-CN" altLang="en-US" sz="2000" dirty="0"/>
              <a:t>在根目录 / 下使用ls，可以看到该目录下的所有的目录和</a:t>
            </a:r>
            <a:r>
              <a:rPr lang="zh-CN" altLang="en-US" sz="2000"/>
              <a:t>文</a:t>
            </a:r>
            <a:r>
              <a:rPr lang="zh-CN" altLang="en-US" sz="2000" smtClean="0"/>
              <a:t>件，不包括隐藏的文件和文件夹</a:t>
            </a: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AC23F8-544A-4C42-A80C-9BF768A7183F}"/>
              </a:ext>
            </a:extLst>
          </p:cNvPr>
          <p:cNvSpPr/>
          <p:nvPr/>
        </p:nvSpPr>
        <p:spPr>
          <a:xfrm>
            <a:off x="1351749" y="1336001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目录的操作命令（增删改查）</a:t>
            </a:r>
          </a:p>
        </p:txBody>
      </p:sp>
      <p:pic>
        <p:nvPicPr>
          <p:cNvPr id="4098" name="图片 16">
            <a:extLst>
              <a:ext uri="{FF2B5EF4-FFF2-40B4-BE49-F238E27FC236}">
                <a16:creationId xmlns:a16="http://schemas.microsoft.com/office/drawing/2014/main" id="{930AECFE-2AF8-44F9-9E8C-B35540AD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32" y="4086409"/>
            <a:ext cx="11204336" cy="1123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4D57115-EB63-47C7-883C-D860E4C7EDAD}"/>
              </a:ext>
            </a:extLst>
          </p:cNvPr>
          <p:cNvSpPr/>
          <p:nvPr/>
        </p:nvSpPr>
        <p:spPr>
          <a:xfrm>
            <a:off x="8370013" y="269590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59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387BA2-C0E1-4464-AC01-4627AF3B6481}"/>
              </a:ext>
            </a:extLst>
          </p:cNvPr>
          <p:cNvSpPr/>
          <p:nvPr/>
        </p:nvSpPr>
        <p:spPr>
          <a:xfrm>
            <a:off x="1823381" y="1998737"/>
            <a:ext cx="8787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(2)查看目录（查）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命令：ls [-al] 父</a:t>
            </a:r>
            <a:r>
              <a:rPr lang="zh-CN" altLang="en-US" sz="2000"/>
              <a:t>目</a:t>
            </a:r>
            <a:r>
              <a:rPr lang="zh-CN" altLang="en-US" sz="2000" smtClean="0"/>
              <a:t>录 </a:t>
            </a:r>
            <a:r>
              <a:rPr lang="en-US" altLang="zh-CN" sz="2000" smtClean="0">
                <a:solidFill>
                  <a:srgbClr val="FF0000"/>
                </a:solidFill>
              </a:rPr>
              <a:t>-</a:t>
            </a:r>
            <a:r>
              <a:rPr lang="en-US" altLang="zh-CN" sz="2000">
                <a:solidFill>
                  <a:srgbClr val="FF0000"/>
                </a:solidFill>
              </a:rPr>
              <a:t>a, --</a:t>
            </a:r>
            <a:r>
              <a:rPr lang="en-US" altLang="zh-CN" sz="2000" smtClean="0">
                <a:solidFill>
                  <a:srgbClr val="FF0000"/>
                </a:solidFill>
              </a:rPr>
              <a:t>all      do </a:t>
            </a:r>
            <a:r>
              <a:rPr lang="en-US" altLang="zh-CN" sz="2000">
                <a:solidFill>
                  <a:srgbClr val="FF0000"/>
                </a:solidFill>
              </a:rPr>
              <a:t>not ignore entries starting with .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       示例：</a:t>
            </a:r>
            <a:r>
              <a:rPr lang="zh-CN" altLang="en-US" sz="2000" dirty="0"/>
              <a:t>在根目录 </a:t>
            </a:r>
            <a:r>
              <a:rPr lang="en-US" altLang="zh-CN" sz="2000" dirty="0"/>
              <a:t>/ </a:t>
            </a:r>
            <a:r>
              <a:rPr lang="zh-CN" altLang="en-US" sz="2000" dirty="0"/>
              <a:t>下使用</a:t>
            </a:r>
            <a:r>
              <a:rPr lang="en-US" altLang="zh-CN" sz="2000" dirty="0"/>
              <a:t>ls -a</a:t>
            </a:r>
            <a:r>
              <a:rPr lang="zh-CN" altLang="en-US" sz="2000" dirty="0"/>
              <a:t>，可以看到该目录下的所有文件和目录，包括隐藏的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AC23F8-544A-4C42-A80C-9BF768A7183F}"/>
              </a:ext>
            </a:extLst>
          </p:cNvPr>
          <p:cNvSpPr/>
          <p:nvPr/>
        </p:nvSpPr>
        <p:spPr>
          <a:xfrm>
            <a:off x="1351749" y="1336001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目录的操作命令（增删改查）</a:t>
            </a:r>
          </a:p>
        </p:txBody>
      </p:sp>
      <p:pic>
        <p:nvPicPr>
          <p:cNvPr id="5122" name="图片 17">
            <a:extLst>
              <a:ext uri="{FF2B5EF4-FFF2-40B4-BE49-F238E27FC236}">
                <a16:creationId xmlns:a16="http://schemas.microsoft.com/office/drawing/2014/main" id="{8C97F5F2-007E-4E46-8AD8-0ADD16293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0" y="4807728"/>
            <a:ext cx="10870192" cy="2050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340112-0952-4DA1-B9A4-A5328963C902}"/>
              </a:ext>
            </a:extLst>
          </p:cNvPr>
          <p:cNvSpPr/>
          <p:nvPr/>
        </p:nvSpPr>
        <p:spPr>
          <a:xfrm>
            <a:off x="8237648" y="371845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58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387BA2-C0E1-4464-AC01-4627AF3B6481}"/>
              </a:ext>
            </a:extLst>
          </p:cNvPr>
          <p:cNvSpPr/>
          <p:nvPr/>
        </p:nvSpPr>
        <p:spPr>
          <a:xfrm>
            <a:off x="1823381" y="1998737"/>
            <a:ext cx="878711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(2)查看目录（查）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命令：ls [-al] 父</a:t>
            </a:r>
            <a:r>
              <a:rPr lang="zh-CN" altLang="en-US" sz="2000"/>
              <a:t>目</a:t>
            </a:r>
            <a:r>
              <a:rPr lang="zh-CN" altLang="en-US" sz="2000" smtClean="0"/>
              <a:t>录   </a:t>
            </a:r>
            <a:r>
              <a:rPr lang="en-US" altLang="zh-CN" sz="2000" smtClean="0">
                <a:solidFill>
                  <a:srgbClr val="FF0000"/>
                </a:solidFill>
              </a:rPr>
              <a:t>-</a:t>
            </a:r>
            <a:r>
              <a:rPr lang="en-US" altLang="zh-CN" sz="2000">
                <a:solidFill>
                  <a:srgbClr val="FF0000"/>
                </a:solidFill>
              </a:rPr>
              <a:t>l    </a:t>
            </a:r>
            <a:r>
              <a:rPr lang="en-US" altLang="zh-CN" sz="2000" smtClean="0">
                <a:solidFill>
                  <a:srgbClr val="FF0000"/>
                </a:solidFill>
              </a:rPr>
              <a:t> </a:t>
            </a:r>
            <a:r>
              <a:rPr lang="en-US" altLang="zh-CN" sz="2000">
                <a:solidFill>
                  <a:srgbClr val="FF0000"/>
                </a:solidFill>
              </a:rPr>
              <a:t>use a long listing format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        示例：</a:t>
            </a:r>
            <a:r>
              <a:rPr lang="zh-CN" altLang="zh-CN" sz="2000" dirty="0"/>
              <a:t>在根目录</a:t>
            </a:r>
            <a:r>
              <a:rPr lang="en-US" altLang="zh-CN" sz="2000" dirty="0"/>
              <a:t> / </a:t>
            </a:r>
            <a:r>
              <a:rPr lang="zh-CN" altLang="zh-CN" sz="2000" dirty="0"/>
              <a:t>下使用</a:t>
            </a:r>
            <a:r>
              <a:rPr lang="en-US" altLang="zh-CN" sz="2000" dirty="0"/>
              <a:t>ls -l</a:t>
            </a:r>
            <a:r>
              <a:rPr lang="zh-CN" altLang="zh-CN" sz="2000" dirty="0"/>
              <a:t>，可以看到该目录下的所有目录和文件的详细信息</a:t>
            </a:r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FAC23F8-544A-4C42-A80C-9BF768A7183F}"/>
              </a:ext>
            </a:extLst>
          </p:cNvPr>
          <p:cNvSpPr/>
          <p:nvPr/>
        </p:nvSpPr>
        <p:spPr>
          <a:xfrm>
            <a:off x="1351749" y="1336001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目录的操作命令（增删改查）</a:t>
            </a:r>
          </a:p>
        </p:txBody>
      </p:sp>
      <p:pic>
        <p:nvPicPr>
          <p:cNvPr id="6146" name="图片 19">
            <a:extLst>
              <a:ext uri="{FF2B5EF4-FFF2-40B4-BE49-F238E27FC236}">
                <a16:creationId xmlns:a16="http://schemas.microsoft.com/office/drawing/2014/main" id="{DCC33977-EAA1-4CBE-9CD9-C5B628E3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78" y="4009834"/>
            <a:ext cx="11324657" cy="222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10121BE-73D3-47B6-AB7D-73A9F2282E3D}"/>
              </a:ext>
            </a:extLst>
          </p:cNvPr>
          <p:cNvSpPr/>
          <p:nvPr/>
        </p:nvSpPr>
        <p:spPr>
          <a:xfrm>
            <a:off x="1351749" y="6389450"/>
            <a:ext cx="3198311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6700" indent="2667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注意：</a:t>
            </a:r>
            <a:r>
              <a:rPr lang="en-US" altLang="zh-CN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ls -l </a:t>
            </a:r>
            <a:r>
              <a:rPr lang="zh-CN" altLang="zh-CN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可以缩写成</a:t>
            </a:r>
            <a:r>
              <a:rPr lang="en-US" altLang="zh-CN" b="1" kern="1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ll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93CAF6-ACD6-42B0-BE59-837367EDBAC0}"/>
              </a:ext>
            </a:extLst>
          </p:cNvPr>
          <p:cNvSpPr/>
          <p:nvPr/>
        </p:nvSpPr>
        <p:spPr>
          <a:xfrm>
            <a:off x="8472780" y="408413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710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目录的操作命令（增删改查）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0B3D54-505B-47A0-AC31-2A196037C3E0}"/>
              </a:ext>
            </a:extLst>
          </p:cNvPr>
          <p:cNvSpPr/>
          <p:nvPr/>
        </p:nvSpPr>
        <p:spPr>
          <a:xfrm>
            <a:off x="1754037" y="1948942"/>
            <a:ext cx="88239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</a:t>
            </a:r>
            <a:r>
              <a:rPr lang="en-US" altLang="zh-CN" sz="2000" dirty="0"/>
              <a:t>3</a:t>
            </a:r>
            <a:r>
              <a:rPr lang="zh-CN" altLang="en-US" sz="2000" dirty="0"/>
              <a:t>)修改目录的名称（改）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命令：mv 目录名称 新目录</a:t>
            </a:r>
            <a:r>
              <a:rPr lang="zh-CN" altLang="en-US" sz="2000"/>
              <a:t>名</a:t>
            </a:r>
            <a:r>
              <a:rPr lang="zh-CN" altLang="en-US" sz="2000" smtClean="0"/>
              <a:t>称</a:t>
            </a:r>
            <a:endParaRPr lang="en-US" altLang="zh-CN" sz="2000" smtClean="0"/>
          </a:p>
          <a:p>
            <a:pPr>
              <a:lnSpc>
                <a:spcPct val="150000"/>
              </a:lnSpc>
            </a:pPr>
            <a:r>
              <a:rPr lang="en-US" altLang="zh-CN" sz="2000"/>
              <a:t>	</a:t>
            </a:r>
            <a:r>
              <a:rPr lang="en-US" altLang="zh-CN" sz="2000" smtClean="0">
                <a:solidFill>
                  <a:srgbClr val="FF0000"/>
                </a:solidFill>
              </a:rPr>
              <a:t>Rename </a:t>
            </a:r>
            <a:r>
              <a:rPr lang="en-US" altLang="zh-CN" sz="2000">
                <a:solidFill>
                  <a:srgbClr val="FF0000"/>
                </a:solidFill>
              </a:rPr>
              <a:t>SOURCE to DEST</a:t>
            </a:r>
            <a:r>
              <a:rPr lang="en-US" altLang="zh-CN" sz="2000"/>
              <a:t>, or </a:t>
            </a:r>
            <a:r>
              <a:rPr lang="en-US" altLang="zh-CN" sz="2000">
                <a:solidFill>
                  <a:srgbClr val="FF0000"/>
                </a:solidFill>
              </a:rPr>
              <a:t>m</a:t>
            </a:r>
            <a:r>
              <a:rPr lang="en-US" altLang="zh-CN" sz="2000"/>
              <a:t>o</a:t>
            </a:r>
            <a:r>
              <a:rPr lang="en-US" altLang="zh-CN" sz="2000">
                <a:solidFill>
                  <a:srgbClr val="FF0000"/>
                </a:solidFill>
              </a:rPr>
              <a:t>v</a:t>
            </a:r>
            <a:r>
              <a:rPr lang="en-US" altLang="zh-CN" sz="2000"/>
              <a:t>e SOURCE(s) to DIRECTORY.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</a:t>
            </a:r>
            <a:r>
              <a:rPr lang="zh-CN" altLang="en-US" sz="2000" dirty="0"/>
              <a:t>test目录下有一个oldTest目录，使用mv oldTest newTest命令修改</a:t>
            </a:r>
          </a:p>
        </p:txBody>
      </p:sp>
      <p:pic>
        <p:nvPicPr>
          <p:cNvPr id="7170" name="图片 20">
            <a:extLst>
              <a:ext uri="{FF2B5EF4-FFF2-40B4-BE49-F238E27FC236}">
                <a16:creationId xmlns:a16="http://schemas.microsoft.com/office/drawing/2014/main" id="{EDD5F7E0-AE68-4898-9599-0FB6ACED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5" y="3887934"/>
            <a:ext cx="10603210" cy="203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E94FE60-4DD4-42E6-8666-5760033C531B}"/>
              </a:ext>
            </a:extLst>
          </p:cNvPr>
          <p:cNvSpPr/>
          <p:nvPr/>
        </p:nvSpPr>
        <p:spPr>
          <a:xfrm>
            <a:off x="391062" y="6147913"/>
            <a:ext cx="11151081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lnSpc>
                <a:spcPts val="2000"/>
              </a:lnSpc>
              <a:spcAft>
                <a:spcPts val="0"/>
              </a:spcAft>
            </a:pP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注意：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mv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的语法不仅可以对目录进行重命名而且也可以对各种文件，压缩包等进行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重命名的操作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055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目录的操作命令（增删改查）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0B3D54-505B-47A0-AC31-2A196037C3E0}"/>
              </a:ext>
            </a:extLst>
          </p:cNvPr>
          <p:cNvSpPr/>
          <p:nvPr/>
        </p:nvSpPr>
        <p:spPr>
          <a:xfrm>
            <a:off x="1754037" y="1948942"/>
            <a:ext cx="882392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</a:t>
            </a:r>
            <a:r>
              <a:rPr lang="en-US" altLang="zh-CN" sz="2000" dirty="0"/>
              <a:t>4</a:t>
            </a:r>
            <a:r>
              <a:rPr lang="zh-CN" altLang="en-US" sz="2000" dirty="0"/>
              <a:t>)修改目录的名称（改）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</a:t>
            </a:r>
            <a:r>
              <a:rPr lang="en-US" altLang="zh-CN" sz="2000" dirty="0"/>
              <a:t>mv </a:t>
            </a:r>
            <a:r>
              <a:rPr lang="zh-CN" altLang="en-US" sz="2000" dirty="0"/>
              <a:t>目录名称 目录的新</a:t>
            </a:r>
            <a:r>
              <a:rPr lang="zh-CN" altLang="en-US" sz="2000"/>
              <a:t>位</a:t>
            </a:r>
            <a:r>
              <a:rPr lang="zh-CN" altLang="en-US" sz="2000" smtClean="0"/>
              <a:t>置</a:t>
            </a:r>
            <a:endParaRPr lang="en-US" altLang="zh-CN" sz="2000" smtClean="0"/>
          </a:p>
          <a:p>
            <a:pPr>
              <a:lnSpc>
                <a:spcPct val="150000"/>
              </a:lnSpc>
            </a:pPr>
            <a:r>
              <a:rPr lang="en-US" altLang="zh-CN" sz="2000"/>
              <a:t>Rename SOURCE to DEST, or </a:t>
            </a:r>
            <a:r>
              <a:rPr lang="en-US" altLang="zh-CN" sz="2000">
                <a:solidFill>
                  <a:srgbClr val="FF0000"/>
                </a:solidFill>
              </a:rPr>
              <a:t>move SOURCE(s) to DIRECTORY.</a:t>
            </a:r>
            <a:endParaRPr lang="zh-CN" altLang="en-US" sz="20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r>
              <a:rPr lang="zh-CN" altLang="en-US" sz="2000" dirty="0">
                <a:solidFill>
                  <a:srgbClr val="FF0000"/>
                </a:solidFill>
              </a:rPr>
              <a:t>示例：</a:t>
            </a:r>
            <a:r>
              <a:rPr lang="zh-CN" altLang="en-US" sz="2000" dirty="0"/>
              <a:t>在</a:t>
            </a:r>
            <a:r>
              <a:rPr lang="en-US" altLang="zh-CN" sz="2000" dirty="0"/>
              <a:t>test</a:t>
            </a:r>
            <a:r>
              <a:rPr lang="zh-CN" altLang="en-US" sz="2000" dirty="0"/>
              <a:t>下将</a:t>
            </a:r>
            <a:r>
              <a:rPr lang="en-US" altLang="zh-CN" sz="2000" dirty="0" err="1"/>
              <a:t>newTest</a:t>
            </a:r>
            <a:r>
              <a:rPr lang="zh-CN" altLang="en-US" sz="2000" dirty="0"/>
              <a:t>目录剪切到 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zh-CN" altLang="en-US" sz="2000" dirty="0"/>
              <a:t>下面，使用</a:t>
            </a:r>
            <a:r>
              <a:rPr lang="en-US" altLang="zh-CN" sz="2000" dirty="0"/>
              <a:t>mv </a:t>
            </a:r>
            <a:r>
              <a:rPr lang="en-US" altLang="zh-CN" sz="2000" dirty="0" err="1"/>
              <a:t>newTest</a:t>
            </a:r>
            <a:r>
              <a:rPr lang="en-US" altLang="zh-CN" sz="2000" dirty="0"/>
              <a:t> /</a:t>
            </a:r>
            <a:r>
              <a:rPr lang="en-US" altLang="zh-CN" sz="2000" dirty="0" err="1"/>
              <a:t>usr</a:t>
            </a:r>
            <a:endParaRPr lang="en-US" altLang="zh-CN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94FE60-4DD4-42E6-8666-5760033C531B}"/>
              </a:ext>
            </a:extLst>
          </p:cNvPr>
          <p:cNvSpPr/>
          <p:nvPr/>
        </p:nvSpPr>
        <p:spPr>
          <a:xfrm>
            <a:off x="1005650" y="6388187"/>
            <a:ext cx="11151081" cy="62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lnSpc>
                <a:spcPts val="2000"/>
              </a:lnSpc>
            </a:pPr>
            <a:r>
              <a:rPr lang="zh-CN" altLang="zh-CN" b="1" dirty="0"/>
              <a:t>注意：</a:t>
            </a:r>
            <a:r>
              <a:rPr lang="en-US" altLang="zh-CN" b="1" dirty="0"/>
              <a:t>mv</a:t>
            </a:r>
            <a:r>
              <a:rPr lang="zh-CN" altLang="zh-CN" b="1" dirty="0"/>
              <a:t>语法不仅可以对目录进行剪切操作，对文件和压缩包等都可执行剪切操作</a:t>
            </a:r>
            <a:endParaRPr lang="zh-CN" altLang="zh-CN" dirty="0"/>
          </a:p>
          <a:p>
            <a:pPr marL="266700" indent="266700" algn="just">
              <a:lnSpc>
                <a:spcPts val="2000"/>
              </a:lnSpc>
              <a:spcAft>
                <a:spcPts val="0"/>
              </a:spcAft>
            </a:pP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194" name="图片 22">
            <a:extLst>
              <a:ext uri="{FF2B5EF4-FFF2-40B4-BE49-F238E27FC236}">
                <a16:creationId xmlns:a16="http://schemas.microsoft.com/office/drawing/2014/main" id="{D477CBC6-6DBB-4622-84F0-D414C390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20" y="3480420"/>
            <a:ext cx="8823920" cy="275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68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5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1973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年用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语言重写了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因为汇编语言的开发的过于以来硬件，兼容性和移植性不好，所以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1973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年用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语言重新开发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1975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Bell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实验室允许大学使用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操作系统用于教学，不允许商业用途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发展史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272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517866" y="1129088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目录的操作命令（增删改查）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0B3D54-505B-47A0-AC31-2A196037C3E0}"/>
              </a:ext>
            </a:extLst>
          </p:cNvPr>
          <p:cNvSpPr/>
          <p:nvPr/>
        </p:nvSpPr>
        <p:spPr>
          <a:xfrm>
            <a:off x="1517866" y="1421566"/>
            <a:ext cx="96435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</a:t>
            </a:r>
            <a:r>
              <a:rPr lang="en-US" altLang="zh-CN" sz="2000" dirty="0"/>
              <a:t>5</a:t>
            </a:r>
            <a:r>
              <a:rPr lang="zh-CN" altLang="en-US" sz="2000" dirty="0"/>
              <a:t>)拷贝目录（改）	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</a:t>
            </a:r>
            <a:r>
              <a:rPr lang="zh-CN" altLang="en-US" sz="2000" dirty="0"/>
              <a:t>命令：</a:t>
            </a:r>
            <a:r>
              <a:rPr lang="en-US" altLang="zh-CN" sz="2000" dirty="0"/>
              <a:t>cp -r </a:t>
            </a:r>
            <a:r>
              <a:rPr lang="zh-CN" altLang="en-US" sz="2000" dirty="0"/>
              <a:t>目录名称 目录拷贝的目标位置 </a:t>
            </a:r>
            <a:r>
              <a:rPr lang="en-US" altLang="zh-CN" sz="2000" dirty="0"/>
              <a:t>-----r</a:t>
            </a:r>
            <a:r>
              <a:rPr lang="zh-CN" altLang="en-US" sz="2000" dirty="0"/>
              <a:t>代表递归</a:t>
            </a:r>
            <a:r>
              <a:rPr lang="zh-CN" altLang="en-US" sz="2000"/>
              <a:t>拷</a:t>
            </a:r>
            <a:r>
              <a:rPr lang="zh-CN" altLang="en-US" sz="2000" smtClean="0"/>
              <a:t>贝</a:t>
            </a:r>
            <a:endParaRPr lang="en-US" altLang="zh-CN" sz="2000" smtClean="0"/>
          </a:p>
          <a:p>
            <a:pPr>
              <a:lnSpc>
                <a:spcPct val="150000"/>
              </a:lnSpc>
            </a:pPr>
            <a:r>
              <a:rPr lang="en-US" altLang="zh-CN" sz="2000" smtClean="0"/>
              <a:t>          </a:t>
            </a:r>
            <a:r>
              <a:rPr lang="en-US" altLang="zh-CN" sz="2000" smtClean="0">
                <a:solidFill>
                  <a:srgbClr val="FF0000"/>
                </a:solidFill>
              </a:rPr>
              <a:t>C</a:t>
            </a:r>
            <a:r>
              <a:rPr lang="en-US" altLang="zh-CN" sz="2000" smtClean="0"/>
              <a:t>o</a:t>
            </a:r>
            <a:r>
              <a:rPr lang="en-US" altLang="zh-CN" sz="2000" smtClean="0">
                <a:solidFill>
                  <a:srgbClr val="FF0000"/>
                </a:solidFill>
              </a:rPr>
              <a:t>p</a:t>
            </a:r>
            <a:r>
              <a:rPr lang="en-US" altLang="zh-CN" sz="2000" smtClean="0"/>
              <a:t>y </a:t>
            </a:r>
            <a:r>
              <a:rPr lang="en-US" altLang="zh-CN" sz="2000"/>
              <a:t>SOURCE to DEST, or multiple SOURCE(s) to DIRECTORY</a:t>
            </a:r>
            <a:r>
              <a:rPr lang="en-US" altLang="zh-CN" sz="200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	</a:t>
            </a:r>
            <a:r>
              <a:rPr lang="en-US" altLang="zh-CN" sz="2000" smtClean="0">
                <a:solidFill>
                  <a:srgbClr val="FF0000"/>
                </a:solidFill>
              </a:rPr>
              <a:t>-r   copy </a:t>
            </a:r>
            <a:r>
              <a:rPr lang="en-US" altLang="zh-CN" sz="2000">
                <a:solidFill>
                  <a:srgbClr val="FF0000"/>
                </a:solidFill>
              </a:rPr>
              <a:t>directories recursively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	</a:t>
            </a:r>
            <a:r>
              <a:rPr lang="zh-CN" altLang="en-US" sz="2000" dirty="0">
                <a:solidFill>
                  <a:srgbClr val="FF0000"/>
                </a:solidFill>
              </a:rPr>
              <a:t>示例：</a:t>
            </a:r>
            <a:r>
              <a:rPr lang="zh-CN" altLang="en-US" sz="2000" dirty="0"/>
              <a:t>将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zh-CN" altLang="en-US" sz="2000" dirty="0"/>
              <a:t>下的</a:t>
            </a:r>
            <a:r>
              <a:rPr lang="en-US" altLang="zh-CN" sz="2000" dirty="0" err="1"/>
              <a:t>newTest</a:t>
            </a:r>
            <a:r>
              <a:rPr lang="zh-CN" altLang="en-US" sz="2000" dirty="0"/>
              <a:t>拷贝到根目录下的</a:t>
            </a:r>
            <a:r>
              <a:rPr lang="en-US" altLang="zh-CN" sz="2000" dirty="0"/>
              <a:t>test</a:t>
            </a:r>
            <a:r>
              <a:rPr lang="zh-CN" altLang="en-US" sz="2000" dirty="0"/>
              <a:t>中，使用</a:t>
            </a:r>
            <a:r>
              <a:rPr lang="en-US" altLang="zh-CN" sz="2000" dirty="0"/>
              <a:t>cp -r 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</a:t>
            </a:r>
            <a:r>
              <a:rPr lang="en-US" altLang="zh-CN" sz="2000" dirty="0" err="1"/>
              <a:t>newTest</a:t>
            </a:r>
            <a:r>
              <a:rPr lang="en-US" altLang="zh-CN" sz="2000" dirty="0"/>
              <a:t> /test</a:t>
            </a:r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94FE60-4DD4-42E6-8666-5760033C531B}"/>
              </a:ext>
            </a:extLst>
          </p:cNvPr>
          <p:cNvSpPr/>
          <p:nvPr/>
        </p:nvSpPr>
        <p:spPr>
          <a:xfrm>
            <a:off x="764111" y="6232912"/>
            <a:ext cx="1115108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266700" algn="just">
              <a:lnSpc>
                <a:spcPts val="2000"/>
              </a:lnSpc>
            </a:pPr>
            <a:r>
              <a:rPr lang="zh-CN" altLang="zh-CN" b="1" dirty="0"/>
              <a:t>注意：</a:t>
            </a:r>
            <a:r>
              <a:rPr lang="en-US" altLang="zh-CN" b="1" dirty="0"/>
              <a:t>cp</a:t>
            </a:r>
            <a:r>
              <a:rPr lang="zh-CN" altLang="zh-CN" b="1" dirty="0"/>
              <a:t>命令不仅可以拷贝目录还可以拷贝文件，压缩包等，拷贝文件和压缩包时不</a:t>
            </a:r>
            <a:r>
              <a:rPr lang="en-US" altLang="zh-CN" b="1" dirty="0"/>
              <a:t>	</a:t>
            </a:r>
            <a:r>
              <a:rPr lang="zh-CN" altLang="zh-CN" b="1" dirty="0"/>
              <a:t>用写</a:t>
            </a:r>
            <a:r>
              <a:rPr lang="en-US" altLang="zh-CN" b="1" dirty="0"/>
              <a:t>-r</a:t>
            </a:r>
            <a:r>
              <a:rPr lang="zh-CN" altLang="zh-CN" b="1" dirty="0"/>
              <a:t>递归</a:t>
            </a:r>
            <a:endParaRPr lang="zh-CN" altLang="zh-CN" dirty="0"/>
          </a:p>
          <a:p>
            <a:pPr marL="266700" indent="266700" algn="just">
              <a:lnSpc>
                <a:spcPts val="2000"/>
              </a:lnSpc>
            </a:pPr>
            <a:endParaRPr lang="zh-CN" altLang="zh-CN" dirty="0"/>
          </a:p>
          <a:p>
            <a:pPr marL="266700" indent="266700" algn="just">
              <a:lnSpc>
                <a:spcPts val="2000"/>
              </a:lnSpc>
              <a:spcAft>
                <a:spcPts val="0"/>
              </a:spcAft>
            </a:pP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218" name="图片 23">
            <a:extLst>
              <a:ext uri="{FF2B5EF4-FFF2-40B4-BE49-F238E27FC236}">
                <a16:creationId xmlns:a16="http://schemas.microsoft.com/office/drawing/2014/main" id="{91BE1A0B-B74B-49FC-95B6-4C3D670A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055" y="3853966"/>
            <a:ext cx="9571550" cy="216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995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目录的操作命令（增删改查）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F662AF-E4C0-4AEA-9E70-BB2297B8BC62}"/>
              </a:ext>
            </a:extLst>
          </p:cNvPr>
          <p:cNvSpPr/>
          <p:nvPr/>
        </p:nvSpPr>
        <p:spPr>
          <a:xfrm>
            <a:off x="1800322" y="1790770"/>
            <a:ext cx="834434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</a:t>
            </a:r>
            <a:r>
              <a:rPr lang="en-US" altLang="zh-CN" sz="2000" dirty="0"/>
              <a:t>6</a:t>
            </a:r>
            <a:r>
              <a:rPr lang="zh-CN" altLang="en-US" sz="2000" dirty="0"/>
              <a:t>)删除目录（删）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命令：rm [-rf] </a:t>
            </a:r>
            <a:r>
              <a:rPr lang="zh-CN" altLang="en-US" sz="2000"/>
              <a:t>目</a:t>
            </a:r>
            <a:r>
              <a:rPr lang="zh-CN" altLang="en-US" sz="2000" smtClean="0"/>
              <a:t>录</a:t>
            </a:r>
            <a:r>
              <a:rPr lang="en-US" altLang="zh-CN" sz="2000">
                <a:solidFill>
                  <a:srgbClr val="FF0000"/>
                </a:solidFill>
              </a:rPr>
              <a:t>R</a:t>
            </a:r>
            <a:r>
              <a:rPr lang="en-US" altLang="zh-CN" sz="2000"/>
              <a:t>e</a:t>
            </a:r>
            <a:r>
              <a:rPr lang="en-US" altLang="zh-CN" sz="2000">
                <a:solidFill>
                  <a:srgbClr val="FF0000"/>
                </a:solidFill>
              </a:rPr>
              <a:t>m</a:t>
            </a:r>
            <a:r>
              <a:rPr lang="en-US" altLang="zh-CN" sz="2000"/>
              <a:t>ove (unlink) the FILE(s).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-f, --force           ignore nonexistent files and arguments, never </a:t>
            </a:r>
            <a:r>
              <a:rPr lang="en-US" altLang="zh-CN" sz="2000" smtClean="0"/>
              <a:t>prompt</a:t>
            </a:r>
          </a:p>
          <a:p>
            <a:pPr>
              <a:lnSpc>
                <a:spcPct val="150000"/>
              </a:lnSpc>
            </a:pPr>
            <a:r>
              <a:rPr lang="en-US" altLang="zh-CN" sz="2000"/>
              <a:t>-r, -R, --recursive   remove directories and their contents recursively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</a:t>
            </a:r>
            <a:r>
              <a:rPr lang="zh-CN" altLang="en-US" sz="2000" dirty="0"/>
              <a:t>删除/usr下的newTest，进入/usr下使用rm -r newTest</a:t>
            </a:r>
          </a:p>
        </p:txBody>
      </p:sp>
      <p:pic>
        <p:nvPicPr>
          <p:cNvPr id="10242" name="图片 24">
            <a:extLst>
              <a:ext uri="{FF2B5EF4-FFF2-40B4-BE49-F238E27FC236}">
                <a16:creationId xmlns:a16="http://schemas.microsoft.com/office/drawing/2014/main" id="{9B78D8C7-A0BA-420C-8CF1-71830652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69" y="4409446"/>
            <a:ext cx="10890729" cy="194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593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4341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目录的操作命令（增删改查）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F662AF-E4C0-4AEA-9E70-BB2297B8BC62}"/>
              </a:ext>
            </a:extLst>
          </p:cNvPr>
          <p:cNvSpPr/>
          <p:nvPr/>
        </p:nvSpPr>
        <p:spPr>
          <a:xfrm>
            <a:off x="1800322" y="1790770"/>
            <a:ext cx="8102803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</a:t>
            </a:r>
            <a:r>
              <a:rPr lang="en-US" altLang="zh-CN" sz="2000" dirty="0"/>
              <a:t>7</a:t>
            </a:r>
            <a:r>
              <a:rPr lang="zh-CN" altLang="en-US" sz="2000" dirty="0"/>
              <a:t>)删除目录（删）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命令：rm [-rf] 目录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</a:t>
            </a:r>
            <a:r>
              <a:rPr lang="zh-CN" altLang="en-US" sz="2000" dirty="0"/>
              <a:t>删除</a:t>
            </a:r>
            <a:r>
              <a:rPr lang="en-US" altLang="zh-CN" sz="2000" dirty="0"/>
              <a:t>/test</a:t>
            </a:r>
            <a:r>
              <a:rPr lang="zh-CN" altLang="en-US" sz="2000" dirty="0"/>
              <a:t>下的</a:t>
            </a:r>
            <a:r>
              <a:rPr lang="en-US" altLang="zh-CN" sz="2000" dirty="0" err="1"/>
              <a:t>newTest</a:t>
            </a:r>
            <a:r>
              <a:rPr lang="zh-CN" altLang="en-US" sz="2000" dirty="0"/>
              <a:t>而不需要询问强制删除，在</a:t>
            </a:r>
            <a:r>
              <a:rPr lang="en-US" altLang="zh-CN" sz="2000" dirty="0"/>
              <a:t>/test</a:t>
            </a:r>
            <a:r>
              <a:rPr lang="zh-CN" altLang="en-US" sz="2000" dirty="0"/>
              <a:t>下使用</a:t>
            </a:r>
            <a:r>
              <a:rPr lang="en-US" altLang="zh-CN" sz="2000" dirty="0"/>
              <a:t>rm -rf </a:t>
            </a:r>
            <a:r>
              <a:rPr lang="en-US" altLang="zh-CN" sz="2000" dirty="0" err="1"/>
              <a:t>newTest</a:t>
            </a:r>
            <a:endParaRPr lang="zh-CN" altLang="en-US" sz="2000" dirty="0"/>
          </a:p>
        </p:txBody>
      </p:sp>
      <p:pic>
        <p:nvPicPr>
          <p:cNvPr id="11266" name="图片 25">
            <a:extLst>
              <a:ext uri="{FF2B5EF4-FFF2-40B4-BE49-F238E27FC236}">
                <a16:creationId xmlns:a16="http://schemas.microsoft.com/office/drawing/2014/main" id="{5159F262-F8EB-4F35-8528-9898B4617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0" y="3867349"/>
            <a:ext cx="11001380" cy="1998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D54C124-DDC0-46C7-932D-4DFC9D7F0A19}"/>
              </a:ext>
            </a:extLst>
          </p:cNvPr>
          <p:cNvSpPr/>
          <p:nvPr/>
        </p:nvSpPr>
        <p:spPr>
          <a:xfrm>
            <a:off x="1768553" y="6051255"/>
            <a:ext cx="86548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注意：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rm</a:t>
            </a:r>
            <a:r>
              <a:rPr lang="zh-CN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不仅可以删除目录，也可以删除其他文件或压缩包，为了增强大家的记忆，</a:t>
            </a:r>
            <a:r>
              <a:rPr lang="zh-CN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无论删除任何目录或文件，都直接使用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rm -rf </a:t>
            </a:r>
            <a:r>
              <a:rPr lang="zh-CN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压缩包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064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53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进入用户主目录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创建目录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dir-zxing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然后进入目录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dir-zxing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，创建两个子目录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dir-1705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dir-1704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把子目录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1704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更名为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170501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在子目录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170501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中创建子目录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17050101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把目录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dir-170501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及其子目录拷贝到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dir-1705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目录中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06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8613775" y="409575"/>
            <a:ext cx="3578225" cy="463550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共性问题集中讲解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pPr algn="l">
              <a:defRPr/>
            </a:pPr>
            <a:fld id="{36A980CE-7A72-4615-AA4D-9892D0181FFF}" type="slidenum">
              <a:rPr lang="zh-CN" altLang="en-US"/>
              <a:pPr algn="l">
                <a:defRPr/>
              </a:pPr>
              <a:t>54</a:t>
            </a:fld>
            <a:r>
              <a:rPr lang="en-US" altLang="zh-CN"/>
              <a:t>/45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52650" y="1117396"/>
            <a:ext cx="5959560" cy="1955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常见问题及解决办法</a:t>
            </a:r>
          </a:p>
          <a:p>
            <a:pPr marL="533400" indent="-5334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代码规范问题</a:t>
            </a:r>
          </a:p>
          <a:p>
            <a:pPr marL="533400" indent="-5334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调试技巧</a:t>
            </a:r>
            <a:endParaRPr lang="zh-CN" alt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809985" y="3857629"/>
            <a:ext cx="4291013" cy="928687"/>
          </a:xfrm>
          <a:prstGeom prst="roundRect">
            <a:avLst>
              <a:gd name="adj" fmla="val 5982"/>
            </a:avLst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 anchorCtr="1"/>
          <a:lstStyle/>
          <a:p>
            <a:pPr algn="l">
              <a:defRPr/>
            </a:pP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共性问题集中讲解</a:t>
            </a:r>
          </a:p>
        </p:txBody>
      </p:sp>
    </p:spTree>
    <p:extLst>
      <p:ext uri="{BB962C8B-B14F-4D97-AF65-F5344CB8AC3E}">
        <p14:creationId xmlns:p14="http://schemas.microsoft.com/office/powerpoint/2010/main" val="542801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文件的操作命令（增删改查）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D365E1-A0B4-4C6C-92F6-30647744E4FA}"/>
              </a:ext>
            </a:extLst>
          </p:cNvPr>
          <p:cNvSpPr/>
          <p:nvPr/>
        </p:nvSpPr>
        <p:spPr>
          <a:xfrm>
            <a:off x="1768553" y="1872589"/>
            <a:ext cx="6096000" cy="14302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(1)文件的创建（增）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命令：touch 文件名称  ----- 空文件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</a:t>
            </a:r>
            <a:r>
              <a:rPr lang="zh-CN" altLang="en-US" sz="2000" dirty="0"/>
              <a:t>在test目录下创建一个空文件 touch aaa.txt</a:t>
            </a:r>
          </a:p>
        </p:txBody>
      </p:sp>
      <p:pic>
        <p:nvPicPr>
          <p:cNvPr id="12290" name="图片 26">
            <a:extLst>
              <a:ext uri="{FF2B5EF4-FFF2-40B4-BE49-F238E27FC236}">
                <a16:creationId xmlns:a16="http://schemas.microsoft.com/office/drawing/2014/main" id="{7F725ED6-1D39-4425-9C42-59F61F57D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377" y="3854331"/>
            <a:ext cx="9911245" cy="2166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857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文件的操作命令（增删改查）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D365E1-A0B4-4C6C-92F6-30647744E4FA}"/>
              </a:ext>
            </a:extLst>
          </p:cNvPr>
          <p:cNvSpPr/>
          <p:nvPr/>
        </p:nvSpPr>
        <p:spPr>
          <a:xfrm>
            <a:off x="1768552" y="1872589"/>
            <a:ext cx="77746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(1)文件的创建（增）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</a:t>
            </a:r>
            <a:r>
              <a:rPr lang="zh-CN" altLang="en-US" sz="2000"/>
              <a:t>令</a:t>
            </a:r>
            <a:r>
              <a:rPr lang="zh-CN" altLang="en-US" sz="2000" smtClean="0"/>
              <a:t>：</a:t>
            </a:r>
            <a:r>
              <a:rPr lang="en-US" altLang="zh-CN" sz="2000" smtClean="0"/>
              <a:t>vi</a:t>
            </a:r>
            <a:r>
              <a:rPr lang="zh-CN" altLang="en-US" sz="2000" smtClean="0"/>
              <a:t> </a:t>
            </a:r>
            <a:r>
              <a:rPr lang="zh-CN" altLang="en-US" sz="2000" dirty="0"/>
              <a:t>文件</a:t>
            </a:r>
            <a:r>
              <a:rPr lang="zh-CN" altLang="en-US" sz="2000"/>
              <a:t>名</a:t>
            </a:r>
            <a:r>
              <a:rPr lang="zh-CN" altLang="en-US" sz="2000" smtClean="0"/>
              <a:t>称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</a:t>
            </a:r>
            <a:r>
              <a:rPr lang="zh-CN" altLang="en-US" sz="2000" dirty="0"/>
              <a:t>在test目录下创建一个空文</a:t>
            </a:r>
            <a:r>
              <a:rPr lang="zh-CN" altLang="en-US" sz="2000"/>
              <a:t>件 </a:t>
            </a:r>
            <a:r>
              <a:rPr lang="en-US" altLang="zh-CN" sz="2000"/>
              <a:t>vi</a:t>
            </a:r>
            <a:r>
              <a:rPr lang="zh-CN" altLang="en-US" sz="2000" smtClean="0"/>
              <a:t> </a:t>
            </a:r>
            <a:r>
              <a:rPr lang="zh-CN" altLang="en-US" sz="2000" dirty="0"/>
              <a:t>aaa.t</a:t>
            </a:r>
            <a:r>
              <a:rPr lang="zh-CN" altLang="en-US" sz="2000"/>
              <a:t>x</a:t>
            </a:r>
            <a:r>
              <a:rPr lang="zh-CN" altLang="en-US" sz="2000" smtClean="0"/>
              <a:t>t，按</a:t>
            </a:r>
            <a:r>
              <a:rPr lang="en-US" altLang="zh-CN" sz="2000" smtClean="0"/>
              <a:t>i</a:t>
            </a:r>
            <a:r>
              <a:rPr lang="zh-CN" altLang="en-US" sz="2000" smtClean="0"/>
              <a:t>键进入编辑模式，输入</a:t>
            </a:r>
            <a:r>
              <a:rPr lang="en-US" altLang="zh-CN" sz="2000" smtClean="0"/>
              <a:t>hello linux</a:t>
            </a:r>
            <a:r>
              <a:rPr lang="zh-CN" altLang="en-US" sz="2000" smtClean="0"/>
              <a:t>，推出编辑模式，保存推出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66" y="4578410"/>
            <a:ext cx="3133725" cy="1095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66" y="5673785"/>
            <a:ext cx="34575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29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文件的操作命令（增删改查）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E8387D-C282-4853-BE16-1F42A9FF0C0A}"/>
              </a:ext>
            </a:extLst>
          </p:cNvPr>
          <p:cNvSpPr/>
          <p:nvPr/>
        </p:nvSpPr>
        <p:spPr>
          <a:xfrm>
            <a:off x="1702278" y="1797666"/>
            <a:ext cx="76142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(2)文件的查看（查）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</a:t>
            </a:r>
            <a:r>
              <a:rPr lang="zh-CN" altLang="en-US" sz="2000"/>
              <a:t>： </a:t>
            </a:r>
            <a:r>
              <a:rPr lang="en-US" altLang="zh-CN" sz="2000"/>
              <a:t>cat</a:t>
            </a:r>
            <a:r>
              <a:rPr lang="zh-CN" altLang="en-US" sz="2000" smtClean="0"/>
              <a:t> </a:t>
            </a:r>
            <a:r>
              <a:rPr lang="zh-CN" altLang="en-US" sz="2000" dirty="0"/>
              <a:t>文件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 </a:t>
            </a:r>
            <a:r>
              <a:rPr lang="zh-CN" altLang="en-US" sz="2000" dirty="0"/>
              <a:t>在文档目录下查看aaa.txt文件内</a:t>
            </a:r>
            <a:r>
              <a:rPr lang="zh-CN" altLang="en-US" sz="2000"/>
              <a:t>容  </a:t>
            </a:r>
            <a:r>
              <a:rPr lang="en-US" altLang="zh-CN" sz="2000" smtClean="0"/>
              <a:t>cat </a:t>
            </a:r>
            <a:r>
              <a:rPr lang="zh-CN" altLang="en-US" sz="2000" smtClean="0"/>
              <a:t>a</a:t>
            </a:r>
            <a:r>
              <a:rPr lang="zh-CN" altLang="en-US" sz="2000" dirty="0"/>
              <a:t>aa.txt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692" y="4083480"/>
            <a:ext cx="5473790" cy="111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358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文件的操作命令（增删改查）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41BD627-11DD-4AEC-AD71-EC8FF6CF65E4}"/>
              </a:ext>
            </a:extLst>
          </p:cNvPr>
          <p:cNvSpPr/>
          <p:nvPr/>
        </p:nvSpPr>
        <p:spPr>
          <a:xfrm>
            <a:off x="1685026" y="179766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(4)删除文件（删）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 rm -rf 文件名 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 </a:t>
            </a:r>
            <a:r>
              <a:rPr lang="zh-CN" altLang="en-US" sz="2000" dirty="0"/>
              <a:t>删</a:t>
            </a:r>
            <a:r>
              <a:rPr lang="zh-CN" altLang="en-US" sz="2000"/>
              <a:t>除 </a:t>
            </a:r>
            <a:r>
              <a:rPr lang="zh-CN" altLang="en-US" sz="2000" smtClean="0"/>
              <a:t>1</a:t>
            </a:r>
            <a:r>
              <a:rPr lang="en-US" altLang="zh-CN" sz="2000" smtClean="0"/>
              <a:t>1</a:t>
            </a:r>
            <a:r>
              <a:rPr lang="zh-CN" altLang="en-US" sz="2000" smtClean="0"/>
              <a:t>.</a:t>
            </a:r>
            <a:r>
              <a:rPr lang="zh-CN" altLang="en-US" sz="2000" dirty="0"/>
              <a:t>txt   rm -r</a:t>
            </a:r>
            <a:r>
              <a:rPr lang="zh-CN" altLang="en-US" sz="2000"/>
              <a:t>f </a:t>
            </a:r>
            <a:r>
              <a:rPr lang="zh-CN" altLang="en-US" sz="2000" smtClean="0"/>
              <a:t>1</a:t>
            </a:r>
            <a:r>
              <a:rPr lang="en-US" altLang="zh-CN" sz="2000" smtClean="0"/>
              <a:t>1</a:t>
            </a:r>
            <a:r>
              <a:rPr lang="zh-CN" altLang="en-US" sz="2000" smtClean="0"/>
              <a:t>.</a:t>
            </a:r>
            <a:r>
              <a:rPr lang="zh-CN" altLang="en-US" sz="2000" dirty="0"/>
              <a:t>txt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220" y="4181140"/>
            <a:ext cx="33623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10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463107" y="148830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压缩文件的操作命令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4F7440-5A2C-4B19-9AB2-5657DDDDD1B0}"/>
              </a:ext>
            </a:extLst>
          </p:cNvPr>
          <p:cNvSpPr/>
          <p:nvPr/>
        </p:nvSpPr>
        <p:spPr>
          <a:xfrm>
            <a:off x="595910" y="1949967"/>
            <a:ext cx="109306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(1)打包并压缩文件</a:t>
            </a:r>
          </a:p>
          <a:p>
            <a:r>
              <a:rPr lang="zh-CN" altLang="en-US" sz="2000" dirty="0"/>
              <a:t>	命令：tar -zcvf 打包压缩后的文件名 要打包压缩的文件</a:t>
            </a:r>
          </a:p>
          <a:p>
            <a:r>
              <a:rPr lang="zh-CN" altLang="en-US" sz="2000" dirty="0"/>
              <a:t>	其中：z：调用gzip压缩命令进行</a:t>
            </a:r>
            <a:r>
              <a:rPr lang="zh-CN" altLang="en-US" sz="2000"/>
              <a:t>压</a:t>
            </a:r>
            <a:r>
              <a:rPr lang="zh-CN" altLang="en-US" sz="2000" smtClean="0"/>
              <a:t>缩</a:t>
            </a:r>
            <a:r>
              <a:rPr lang="en-US" altLang="zh-CN" sz="2000">
                <a:solidFill>
                  <a:srgbClr val="FF0000"/>
                </a:solidFill>
              </a:rPr>
              <a:t>-z, --gzip, --gunzip, --ungzip   filter the archive through gzip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 		 c：打包</a:t>
            </a:r>
            <a:r>
              <a:rPr lang="zh-CN" altLang="en-US" sz="2000"/>
              <a:t>文</a:t>
            </a:r>
            <a:r>
              <a:rPr lang="zh-CN" altLang="en-US" sz="2000" smtClean="0"/>
              <a:t>件</a:t>
            </a:r>
            <a:r>
              <a:rPr lang="en-US" altLang="zh-CN" sz="2000">
                <a:solidFill>
                  <a:srgbClr val="FF0000"/>
                </a:solidFill>
              </a:rPr>
              <a:t>-c, --create               create a new archive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 		 </a:t>
            </a:r>
            <a:r>
              <a:rPr lang="zh-CN" altLang="en-US" sz="2000"/>
              <a:t>v</a:t>
            </a:r>
            <a:r>
              <a:rPr lang="zh-CN" altLang="en-US" sz="2000" smtClean="0"/>
              <a:t>：</a:t>
            </a:r>
            <a:r>
              <a:rPr lang="zh-CN" altLang="en-US"/>
              <a:t>压缩的过程中显示文件</a:t>
            </a:r>
            <a:r>
              <a:rPr lang="en-US" altLang="zh-CN" sz="2000" smtClean="0">
                <a:solidFill>
                  <a:srgbClr val="FF0000"/>
                </a:solidFill>
              </a:rPr>
              <a:t>create </a:t>
            </a:r>
            <a:r>
              <a:rPr lang="en-US" altLang="zh-CN" sz="2000">
                <a:solidFill>
                  <a:srgbClr val="FF0000"/>
                </a:solidFill>
              </a:rPr>
              <a:t>archive with volume name TEXT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  		 </a:t>
            </a:r>
            <a:r>
              <a:rPr lang="zh-CN" altLang="en-US" sz="2000"/>
              <a:t>f：指定文件</a:t>
            </a:r>
            <a:r>
              <a:rPr lang="zh-CN" altLang="en-US" sz="2000" smtClean="0"/>
              <a:t>名</a:t>
            </a:r>
            <a:r>
              <a:rPr lang="en-US" altLang="zh-CN" sz="2000">
                <a:solidFill>
                  <a:srgbClr val="FF0000"/>
                </a:solidFill>
              </a:rPr>
              <a:t>use archive file or device ARCHIVE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	示例：</a:t>
            </a:r>
            <a:r>
              <a:rPr lang="zh-CN" altLang="en-US" sz="2000" dirty="0"/>
              <a:t>打包并压缩/test下的所有文件 压缩后的压缩包指定名称为xxx.tar.gz</a:t>
            </a:r>
          </a:p>
          <a:p>
            <a:r>
              <a:rPr lang="zh-CN" altLang="en-US" sz="2000" dirty="0"/>
              <a:t>	tar -zcvf xxx.tar.gz aaa.txt bbb.txt ccc.txt</a:t>
            </a:r>
          </a:p>
          <a:p>
            <a:r>
              <a:rPr lang="zh-CN" altLang="en-US" sz="2000" dirty="0"/>
              <a:t>	或：tar -zcvf xxx.tar.gz /test/*</a:t>
            </a:r>
          </a:p>
        </p:txBody>
      </p:sp>
      <p:pic>
        <p:nvPicPr>
          <p:cNvPr id="16386" name="图片 35">
            <a:extLst>
              <a:ext uri="{FF2B5EF4-FFF2-40B4-BE49-F238E27FC236}">
                <a16:creationId xmlns:a16="http://schemas.microsoft.com/office/drawing/2014/main" id="{5AF2FC68-4803-4310-B3E2-34AF804B4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632" y="4690491"/>
            <a:ext cx="8019338" cy="2081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62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6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5"/>
            <a:ext cx="6964471" cy="5668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二，</a:t>
            </a:r>
            <a:r>
              <a:rPr lang="en-US" altLang="zh-CN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诞生</a:t>
            </a:r>
            <a:endParaRPr lang="en-US" altLang="zh-CN" sz="24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右图是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linus</a:t>
            </a:r>
            <a:r>
              <a:rPr lang="zh-CN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林纳斯·托瓦</a:t>
            </a:r>
            <a:r>
              <a:rPr lang="zh-CN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兹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之父，当时诞生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的时候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还是一个荷兰大学的大学生。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1991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     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0.0.1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内核版本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在大学使用的是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操作系统，他对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底层代码进行修改来优化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，并且放到了学校的网站上，命名为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linus’s unix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，后来学校的网络管理员把这个名字改为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，后来同学们下载使用这个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，也修改代码，并且把代码贡献给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1992 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  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0.0.2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内核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版本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1994 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  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1.0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内核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版本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2003 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  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2.6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内核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版本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发展史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7">
            <a:extLst>
              <a:ext uri="{FF2B5EF4-FFF2-40B4-BE49-F238E27FC236}">
                <a16:creationId xmlns:a16="http://schemas.microsoft.com/office/drawing/2014/main" id="{2AC484D9-7E08-4AA3-9AD6-04811223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912" y="1421388"/>
            <a:ext cx="3736688" cy="281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F9FE121-5951-4A7D-83C1-A07836C94DEC}"/>
              </a:ext>
            </a:extLst>
          </p:cNvPr>
          <p:cNvSpPr txBox="1"/>
          <p:nvPr/>
        </p:nvSpPr>
        <p:spPr>
          <a:xfrm>
            <a:off x="8547640" y="4761302"/>
            <a:ext cx="2484976" cy="510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lnSpc>
                <a:spcPct val="150000"/>
              </a:lnSpc>
              <a:spcBef>
                <a:spcPts val="750"/>
              </a:spcBef>
              <a:buClr>
                <a:srgbClr val="0070C0"/>
              </a:buClr>
            </a:pP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图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1 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林纳斯·托瓦兹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206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压缩文件的操作命令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E3BF31-A4FA-4B60-AF07-420E2CEA91DB}"/>
              </a:ext>
            </a:extLst>
          </p:cNvPr>
          <p:cNvSpPr/>
          <p:nvPr/>
        </p:nvSpPr>
        <p:spPr>
          <a:xfrm>
            <a:off x="1973450" y="179766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(2)解压压缩包（重点）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命令：tar [-xvf] 压缩文件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其中：x：代表</a:t>
            </a:r>
            <a:r>
              <a:rPr lang="zh-CN" altLang="en-US" sz="2000"/>
              <a:t>解</a:t>
            </a:r>
            <a:r>
              <a:rPr lang="zh-CN" altLang="en-US" sz="2000" smtClean="0"/>
              <a:t>压</a:t>
            </a:r>
            <a:r>
              <a:rPr lang="en-US" altLang="zh-CN" sz="2000">
                <a:solidFill>
                  <a:srgbClr val="FF0000"/>
                </a:solidFill>
              </a:rPr>
              <a:t>Extract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</a:t>
            </a:r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zh-CN" altLang="en-US" sz="2000" dirty="0"/>
              <a:t>将/test下的xxx.tar.gz解压到当前目录下</a:t>
            </a:r>
          </a:p>
        </p:txBody>
      </p:sp>
      <p:pic>
        <p:nvPicPr>
          <p:cNvPr id="17410" name="图片 36">
            <a:extLst>
              <a:ext uri="{FF2B5EF4-FFF2-40B4-BE49-F238E27FC236}">
                <a16:creationId xmlns:a16="http://schemas.microsoft.com/office/drawing/2014/main" id="{0F000FC9-3FDB-4E8F-BF22-A88CF4E8C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80" y="3897564"/>
            <a:ext cx="8878580" cy="273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252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压缩文件的操作命令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1E3BF31-A4FA-4B60-AF07-420E2CEA91DB}"/>
              </a:ext>
            </a:extLst>
          </p:cNvPr>
          <p:cNvSpPr/>
          <p:nvPr/>
        </p:nvSpPr>
        <p:spPr>
          <a:xfrm>
            <a:off x="1973449" y="1797666"/>
            <a:ext cx="94241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(2)解压压缩包（重点）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命令：tar [-xvf] 压缩文件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其中：x：代表解压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</a:t>
            </a:r>
            <a:r>
              <a:rPr lang="en-US" altLang="zh-CN" sz="2000" dirty="0">
                <a:solidFill>
                  <a:srgbClr val="FF0000"/>
                </a:solidFill>
              </a:rPr>
              <a:t>-2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zh-CN" altLang="en-US" sz="2000" dirty="0"/>
              <a:t>将</a:t>
            </a:r>
            <a:r>
              <a:rPr lang="en-US" altLang="zh-CN" sz="2000" dirty="0"/>
              <a:t>/test</a:t>
            </a:r>
            <a:r>
              <a:rPr lang="zh-CN" altLang="en-US" sz="2000" dirty="0"/>
              <a:t>下的</a:t>
            </a:r>
            <a:r>
              <a:rPr lang="en-US" altLang="zh-CN" sz="2000" dirty="0"/>
              <a:t>xxx.tar.gz</a:t>
            </a:r>
            <a:r>
              <a:rPr lang="zh-CN" altLang="en-US" sz="2000" dirty="0"/>
              <a:t>解压到根目录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zh-CN" altLang="en-US" sz="2000" dirty="0"/>
              <a:t>下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		</a:t>
            </a:r>
            <a:r>
              <a:rPr lang="en-US" altLang="zh-CN" sz="2000" dirty="0">
                <a:solidFill>
                  <a:srgbClr val="0070C0"/>
                </a:solidFill>
              </a:rPr>
              <a:t>      tar -</a:t>
            </a:r>
            <a:r>
              <a:rPr lang="en-US" altLang="zh-CN" sz="2000" dirty="0" err="1">
                <a:solidFill>
                  <a:srgbClr val="0070C0"/>
                </a:solidFill>
              </a:rPr>
              <a:t>xvf</a:t>
            </a:r>
            <a:r>
              <a:rPr lang="en-US" altLang="zh-CN" sz="2000" dirty="0">
                <a:solidFill>
                  <a:srgbClr val="0070C0"/>
                </a:solidFill>
              </a:rPr>
              <a:t> xxx.tar.gz -C /</a:t>
            </a:r>
            <a:r>
              <a:rPr lang="en-US" altLang="zh-CN" sz="2000" dirty="0" err="1">
                <a:solidFill>
                  <a:srgbClr val="0070C0"/>
                </a:solidFill>
              </a:rPr>
              <a:t>usr</a:t>
            </a:r>
            <a:r>
              <a:rPr lang="en-US" altLang="zh-CN" sz="2000" dirty="0">
                <a:solidFill>
                  <a:srgbClr val="0070C0"/>
                </a:solidFill>
              </a:rPr>
              <a:t>------C</a:t>
            </a:r>
            <a:r>
              <a:rPr lang="zh-CN" altLang="en-US" sz="2000" dirty="0">
                <a:solidFill>
                  <a:srgbClr val="0070C0"/>
                </a:solidFill>
              </a:rPr>
              <a:t>代表指定解压的</a:t>
            </a:r>
            <a:r>
              <a:rPr lang="zh-CN" altLang="en-US" sz="2000">
                <a:solidFill>
                  <a:srgbClr val="0070C0"/>
                </a:solidFill>
              </a:rPr>
              <a:t>位</a:t>
            </a:r>
            <a:r>
              <a:rPr lang="zh-CN" altLang="en-US" sz="2000" smtClean="0">
                <a:solidFill>
                  <a:srgbClr val="0070C0"/>
                </a:solidFill>
              </a:rPr>
              <a:t>置</a:t>
            </a:r>
            <a:r>
              <a:rPr lang="en-US" altLang="zh-CN" sz="2800" b="1">
                <a:solidFill>
                  <a:srgbClr val="FF0000"/>
                </a:solidFill>
              </a:rPr>
              <a:t>c</a:t>
            </a:r>
            <a:r>
              <a:rPr lang="en-US" altLang="zh-CN" sz="2000"/>
              <a:t>hange to directory DIR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8434" name="图片 37">
            <a:extLst>
              <a:ext uri="{FF2B5EF4-FFF2-40B4-BE49-F238E27FC236}">
                <a16:creationId xmlns:a16="http://schemas.microsoft.com/office/drawing/2014/main" id="{E78318B5-B942-477E-B43C-120AF9EE6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18" y="4415007"/>
            <a:ext cx="8245102" cy="2442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386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其他命令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214C1D-7620-46EF-A72A-8A867B11EBE1}"/>
              </a:ext>
            </a:extLst>
          </p:cNvPr>
          <p:cNvSpPr/>
          <p:nvPr/>
        </p:nvSpPr>
        <p:spPr>
          <a:xfrm>
            <a:off x="1736785" y="200070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(1)显示当前所在位置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p</a:t>
            </a:r>
            <a:r>
              <a:rPr lang="zh-CN" altLang="en-US" sz="2000"/>
              <a:t>w</a:t>
            </a:r>
            <a:r>
              <a:rPr lang="zh-CN" altLang="en-US" sz="2000" smtClean="0"/>
              <a:t>d  </a:t>
            </a:r>
            <a:r>
              <a:rPr lang="en-US" altLang="zh-CN" sz="2000">
                <a:solidFill>
                  <a:srgbClr val="FF0000"/>
                </a:solidFill>
              </a:rPr>
              <a:t>p</a:t>
            </a:r>
            <a:r>
              <a:rPr lang="en-US" altLang="zh-CN" sz="2000"/>
              <a:t>rint name of current/</a:t>
            </a:r>
            <a:r>
              <a:rPr lang="en-US" altLang="zh-CN" sz="2000">
                <a:solidFill>
                  <a:srgbClr val="FF0000"/>
                </a:solidFill>
              </a:rPr>
              <a:t>w</a:t>
            </a:r>
            <a:r>
              <a:rPr lang="en-US" altLang="zh-CN" sz="2000"/>
              <a:t>orking </a:t>
            </a:r>
            <a:r>
              <a:rPr lang="en-US" altLang="zh-CN" sz="2000">
                <a:solidFill>
                  <a:srgbClr val="FF0000"/>
                </a:solidFill>
              </a:rPr>
              <a:t>d</a:t>
            </a:r>
            <a:r>
              <a:rPr lang="en-US" altLang="zh-CN" sz="2000"/>
              <a:t>irectory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</p:txBody>
      </p:sp>
      <p:pic>
        <p:nvPicPr>
          <p:cNvPr id="19458" name="图片 68">
            <a:extLst>
              <a:ext uri="{FF2B5EF4-FFF2-40B4-BE49-F238E27FC236}">
                <a16:creationId xmlns:a16="http://schemas.microsoft.com/office/drawing/2014/main" id="{AF61D0B5-04D4-4B11-8FC5-BBE7B478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1" y="3763309"/>
            <a:ext cx="11423918" cy="1498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41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其他命令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92DBDA-BA2B-4D01-A327-F1BE79F67F02}"/>
              </a:ext>
            </a:extLst>
          </p:cNvPr>
          <p:cNvSpPr/>
          <p:nvPr/>
        </p:nvSpPr>
        <p:spPr>
          <a:xfrm>
            <a:off x="1754037" y="1914579"/>
            <a:ext cx="8942717" cy="14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(2)搜索命令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命令：grep 要搜索的字符串 要搜索的文件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</a:t>
            </a:r>
            <a:r>
              <a:rPr lang="en-US" altLang="zh-CN" sz="2000" dirty="0">
                <a:solidFill>
                  <a:srgbClr val="FF0000"/>
                </a:solidFill>
              </a:rPr>
              <a:t>-1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zh-CN" altLang="en-US" sz="2000" dirty="0"/>
              <a:t>搜索/usr/sudu.conf文件中包含字符串to的行</a:t>
            </a:r>
          </a:p>
        </p:txBody>
      </p:sp>
      <p:pic>
        <p:nvPicPr>
          <p:cNvPr id="20482" name="图片 38">
            <a:extLst>
              <a:ext uri="{FF2B5EF4-FFF2-40B4-BE49-F238E27FC236}">
                <a16:creationId xmlns:a16="http://schemas.microsoft.com/office/drawing/2014/main" id="{61EE3808-94BF-42E7-8C89-DF3B93018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49" y="3586099"/>
            <a:ext cx="9586545" cy="294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452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其他命令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92DBDA-BA2B-4D01-A327-F1BE79F67F02}"/>
              </a:ext>
            </a:extLst>
          </p:cNvPr>
          <p:cNvSpPr/>
          <p:nvPr/>
        </p:nvSpPr>
        <p:spPr>
          <a:xfrm>
            <a:off x="1754037" y="1914579"/>
            <a:ext cx="8942717" cy="143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(2)搜索命令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命令：grep 要搜索的字符串 要搜索的文件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</a:t>
            </a:r>
            <a:r>
              <a:rPr lang="en-US" altLang="zh-CN" sz="2000" dirty="0">
                <a:solidFill>
                  <a:srgbClr val="FF0000"/>
                </a:solidFill>
              </a:rPr>
              <a:t>-2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zh-CN" altLang="en-US" sz="2000" dirty="0"/>
              <a:t>搜索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</a:t>
            </a:r>
            <a:r>
              <a:rPr lang="en-US" altLang="zh-CN" sz="2000" dirty="0" err="1"/>
              <a:t>sudu.conf</a:t>
            </a:r>
            <a:r>
              <a:rPr lang="zh-CN" altLang="en-US" sz="2000" dirty="0"/>
              <a:t>文件中包含字符串</a:t>
            </a:r>
            <a:r>
              <a:rPr lang="en-US" altLang="zh-CN" sz="2000" dirty="0"/>
              <a:t>to</a:t>
            </a:r>
            <a:r>
              <a:rPr lang="zh-CN" altLang="en-US" sz="2000" dirty="0"/>
              <a:t>的行 </a:t>
            </a:r>
            <a:r>
              <a:rPr lang="en-US" altLang="zh-CN" sz="2000" dirty="0"/>
              <a:t>to</a:t>
            </a:r>
            <a:r>
              <a:rPr lang="zh-CN" altLang="en-US" sz="2000" dirty="0"/>
              <a:t>要高亮显示</a:t>
            </a:r>
          </a:p>
        </p:txBody>
      </p:sp>
      <p:pic>
        <p:nvPicPr>
          <p:cNvPr id="21506" name="图片 39">
            <a:extLst>
              <a:ext uri="{FF2B5EF4-FFF2-40B4-BE49-F238E27FC236}">
                <a16:creationId xmlns:a16="http://schemas.microsoft.com/office/drawing/2014/main" id="{EE7F023C-BDC7-4C5D-A47A-9961EC679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35" y="3615752"/>
            <a:ext cx="9345005" cy="288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3616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1351749" y="13360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其他命令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122029D-6692-4B98-BE59-97D025D6427D}"/>
              </a:ext>
            </a:extLst>
          </p:cNvPr>
          <p:cNvSpPr/>
          <p:nvPr/>
        </p:nvSpPr>
        <p:spPr>
          <a:xfrm>
            <a:off x="1754038" y="1849425"/>
            <a:ext cx="86839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(3)管道命令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命令：|   将前一个命令的输出作为</a:t>
            </a:r>
            <a:r>
              <a:rPr lang="zh-CN" altLang="en-US" sz="2000"/>
              <a:t>本</a:t>
            </a:r>
            <a:r>
              <a:rPr lang="zh-CN" altLang="en-US" sz="2000" smtClean="0"/>
              <a:t>次</a:t>
            </a:r>
            <a:r>
              <a:rPr lang="zh-CN" altLang="en-US" sz="2000"/>
              <a:t>命令</a:t>
            </a:r>
            <a:r>
              <a:rPr lang="zh-CN" altLang="en-US" sz="2000" smtClean="0"/>
              <a:t>的</a:t>
            </a:r>
            <a:r>
              <a:rPr lang="zh-CN" altLang="en-US" sz="2000" dirty="0"/>
              <a:t>输入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	示例：</a:t>
            </a:r>
            <a:r>
              <a:rPr lang="zh-CN" altLang="en-US" sz="2000" dirty="0"/>
              <a:t>查看当前系统中所有的进程中包括system字符串的进程</a:t>
            </a:r>
          </a:p>
        </p:txBody>
      </p:sp>
      <p:pic>
        <p:nvPicPr>
          <p:cNvPr id="22530" name="图片 42">
            <a:extLst>
              <a:ext uri="{FF2B5EF4-FFF2-40B4-BE49-F238E27FC236}">
                <a16:creationId xmlns:a16="http://schemas.microsoft.com/office/drawing/2014/main" id="{258557AF-AB58-4D7F-8632-70863BD54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5" y="4214623"/>
            <a:ext cx="11024069" cy="1158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97497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453028" y="94939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其他命令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13928A-DE79-4AEA-A687-9E6F951BDD68}"/>
              </a:ext>
            </a:extLst>
          </p:cNvPr>
          <p:cNvSpPr/>
          <p:nvPr/>
        </p:nvSpPr>
        <p:spPr>
          <a:xfrm>
            <a:off x="70370" y="1425563"/>
            <a:ext cx="98978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(4)查看进程</a:t>
            </a:r>
          </a:p>
          <a:p>
            <a:r>
              <a:rPr lang="zh-CN" altLang="en-US" sz="2000" dirty="0"/>
              <a:t>	命令：ps -</a:t>
            </a:r>
            <a:r>
              <a:rPr lang="zh-CN" altLang="en-US" sz="2000"/>
              <a:t>e</a:t>
            </a:r>
            <a:r>
              <a:rPr lang="zh-CN" altLang="en-US" sz="2000" smtClean="0"/>
              <a:t>f</a:t>
            </a:r>
            <a:endParaRPr lang="en-US" altLang="zh-CN" sz="2000" smtClean="0"/>
          </a:p>
          <a:p>
            <a:r>
              <a:rPr lang="en-US" altLang="zh-CN" sz="2000"/>
              <a:t>-e     Write information for all processes.  (</a:t>
            </a:r>
            <a:r>
              <a:rPr lang="en-US" altLang="zh-CN" sz="2000">
                <a:solidFill>
                  <a:srgbClr val="FF0000"/>
                </a:solidFill>
              </a:rPr>
              <a:t>E</a:t>
            </a:r>
            <a:r>
              <a:rPr lang="en-US" altLang="zh-CN" sz="2000"/>
              <a:t>quivalent to -A.)</a:t>
            </a:r>
          </a:p>
          <a:p>
            <a:r>
              <a:rPr lang="en-US" altLang="zh-CN" sz="2000" smtClean="0"/>
              <a:t>-</a:t>
            </a:r>
            <a:r>
              <a:rPr lang="en-US" altLang="zh-CN" sz="2000"/>
              <a:t>f     Generate a </a:t>
            </a:r>
            <a:r>
              <a:rPr lang="en-US" altLang="zh-CN" sz="2000">
                <a:solidFill>
                  <a:srgbClr val="FF0000"/>
                </a:solidFill>
              </a:rPr>
              <a:t>f</a:t>
            </a:r>
            <a:r>
              <a:rPr lang="en-US" altLang="zh-CN" sz="2000"/>
              <a:t>ull listing. (See the STDOUT section for the contents of a full listing.)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FCB1A8-97E3-4B69-B4A6-3CA8F4BC95F4}"/>
              </a:ext>
            </a:extLst>
          </p:cNvPr>
          <p:cNvSpPr/>
          <p:nvPr/>
        </p:nvSpPr>
        <p:spPr>
          <a:xfrm>
            <a:off x="70370" y="3185386"/>
            <a:ext cx="6096000" cy="9685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(5)杀死进程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	命令：kill -9 进程的pid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C868D9F-D836-4C09-BA59-A38468FEC3D0}"/>
              </a:ext>
            </a:extLst>
          </p:cNvPr>
          <p:cNvSpPr/>
          <p:nvPr/>
        </p:nvSpPr>
        <p:spPr>
          <a:xfrm>
            <a:off x="70370" y="4590368"/>
            <a:ext cx="121216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(6)网络通信命令</a:t>
            </a:r>
          </a:p>
          <a:p>
            <a:r>
              <a:rPr lang="zh-CN" altLang="en-US" dirty="0"/>
              <a:t>	查看当前系统的网卡信息：ifconf</a:t>
            </a:r>
            <a:r>
              <a:rPr lang="zh-CN" altLang="en-US"/>
              <a:t>i</a:t>
            </a:r>
            <a:r>
              <a:rPr lang="zh-CN" altLang="en-US" smtClean="0"/>
              <a:t>g</a:t>
            </a:r>
            <a:endParaRPr lang="en-US" altLang="zh-CN" smtClean="0"/>
          </a:p>
          <a:p>
            <a:r>
              <a:rPr lang="en-US" altLang="zh-CN"/>
              <a:t>	</a:t>
            </a:r>
            <a:r>
              <a:rPr lang="en-US" altLang="zh-CN" smtClean="0"/>
              <a:t>						</a:t>
            </a:r>
            <a:r>
              <a:rPr lang="en-US" altLang="zh-CN"/>
              <a:t>configure a network </a:t>
            </a:r>
            <a:r>
              <a:rPr lang="en-US" altLang="zh-CN" smtClean="0"/>
              <a:t>interface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查看与某台机器的连接情况</a:t>
            </a:r>
            <a:r>
              <a:rPr lang="zh-CN" altLang="en-US"/>
              <a:t>：</a:t>
            </a:r>
            <a:r>
              <a:rPr lang="en-US" altLang="zh-CN" smtClean="0"/>
              <a:t>ping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查看当前系统的端口使用：</a:t>
            </a:r>
            <a:r>
              <a:rPr lang="en-US" altLang="zh-CN" dirty="0"/>
              <a:t>netstat </a:t>
            </a:r>
            <a:r>
              <a:rPr lang="en-US" altLang="zh-CN"/>
              <a:t>-</a:t>
            </a:r>
            <a:r>
              <a:rPr lang="en-US" altLang="zh-CN" smtClean="0"/>
              <a:t>an</a:t>
            </a:r>
          </a:p>
          <a:p>
            <a:r>
              <a:rPr lang="en-US" altLang="zh-CN" smtClean="0"/>
              <a:t>                                                             Print  </a:t>
            </a:r>
            <a:r>
              <a:rPr lang="en-US" altLang="zh-CN"/>
              <a:t>network connections, routing tables, interface statistics, masquerade </a:t>
            </a:r>
            <a:r>
              <a:rPr lang="en-US" altLang="zh-CN" smtClean="0"/>
              <a:t>connec‐tions</a:t>
            </a:r>
            <a:r>
              <a:rPr lang="en-US" altLang="zh-CN"/>
              <a:t>, and multicast memberships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54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058F935-C0F0-4F18-98B1-21B1DCC56085}"/>
              </a:ext>
            </a:extLst>
          </p:cNvPr>
          <p:cNvSpPr/>
          <p:nvPr/>
        </p:nvSpPr>
        <p:spPr>
          <a:xfrm>
            <a:off x="8069450" y="404404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zh-CN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的</a:t>
            </a:r>
            <a:r>
              <a:rPr lang="zh-CN" altLang="en-US" sz="3200" b="1" kern="22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基本命令</a:t>
            </a:r>
            <a:endParaRPr lang="zh-CN" altLang="zh-CN" sz="3200" b="1" kern="22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DC330F7-62CB-44E1-A788-107C4E92A188}"/>
              </a:ext>
            </a:extLst>
          </p:cNvPr>
          <p:cNvSpPr/>
          <p:nvPr/>
        </p:nvSpPr>
        <p:spPr>
          <a:xfrm>
            <a:off x="453028" y="94939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其他命令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13928A-DE79-4AEA-A687-9E6F951BDD68}"/>
              </a:ext>
            </a:extLst>
          </p:cNvPr>
          <p:cNvSpPr/>
          <p:nvPr/>
        </p:nvSpPr>
        <p:spPr>
          <a:xfrm>
            <a:off x="70370" y="1425563"/>
            <a:ext cx="45789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mtClean="0"/>
              <a:t>(</a:t>
            </a:r>
            <a:r>
              <a:rPr lang="en-US" altLang="zh-CN" sz="2000" smtClean="0"/>
              <a:t>7</a:t>
            </a:r>
            <a:r>
              <a:rPr lang="zh-CN" altLang="en-US" sz="2000" smtClean="0"/>
              <a:t>)</a:t>
            </a:r>
            <a:r>
              <a:rPr lang="zh-CN" altLang="en-US" sz="2000"/>
              <a:t>清</a:t>
            </a:r>
            <a:r>
              <a:rPr lang="zh-CN" altLang="en-US" sz="2000" smtClean="0"/>
              <a:t>屏命令</a:t>
            </a:r>
            <a:r>
              <a:rPr lang="en-US" altLang="zh-CN" sz="2000" smtClean="0"/>
              <a:t>clear</a:t>
            </a:r>
          </a:p>
          <a:p>
            <a:r>
              <a:rPr lang="en-US" altLang="zh-CN" sz="2000" smtClean="0"/>
              <a:t>            clear </a:t>
            </a:r>
            <a:r>
              <a:rPr lang="en-US" altLang="zh-CN" sz="2000"/>
              <a:t>the terminal </a:t>
            </a:r>
            <a:r>
              <a:rPr lang="en-US" altLang="zh-CN" sz="2000" smtClean="0"/>
              <a:t>screen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895" y="2474206"/>
            <a:ext cx="4714875" cy="26098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213928A-DE79-4AEA-A687-9E6F951BDD68}"/>
              </a:ext>
            </a:extLst>
          </p:cNvPr>
          <p:cNvSpPr/>
          <p:nvPr/>
        </p:nvSpPr>
        <p:spPr>
          <a:xfrm>
            <a:off x="70370" y="2877610"/>
            <a:ext cx="45789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/>
              <a:t>(8)</a:t>
            </a:r>
            <a:r>
              <a:rPr lang="zh-CN" altLang="en-US" sz="2000" smtClean="0"/>
              <a:t>显示历史命令</a:t>
            </a:r>
            <a:r>
              <a:rPr lang="en-US" altLang="zh-CN" sz="2000" smtClean="0"/>
              <a:t>history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213928A-DE79-4AEA-A687-9E6F951BDD68}"/>
              </a:ext>
            </a:extLst>
          </p:cNvPr>
          <p:cNvSpPr/>
          <p:nvPr/>
        </p:nvSpPr>
        <p:spPr>
          <a:xfrm>
            <a:off x="70369" y="4562692"/>
            <a:ext cx="45789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/>
              <a:t>(9)</a:t>
            </a:r>
            <a:r>
              <a:rPr lang="zh-CN" altLang="en-US" sz="2000" smtClean="0"/>
              <a:t>执行</a:t>
            </a:r>
            <a:r>
              <a:rPr lang="en-US" altLang="zh-CN" sz="2000" smtClean="0"/>
              <a:t>history</a:t>
            </a:r>
            <a:r>
              <a:rPr lang="zh-CN" altLang="en-US" sz="2000" smtClean="0"/>
              <a:t>历史命令</a:t>
            </a:r>
            <a:endParaRPr lang="en-US" altLang="zh-CN" sz="2000" smtClean="0"/>
          </a:p>
          <a:p>
            <a:r>
              <a:rPr lang="en-US" altLang="zh-CN" sz="2000" smtClean="0"/>
              <a:t>! </a:t>
            </a:r>
            <a:r>
              <a:rPr lang="zh-CN" altLang="en-US" sz="2000" smtClean="0"/>
              <a:t>命令编号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819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6F2189C-103F-4939-A8EF-F4870E2223B7}"/>
              </a:ext>
            </a:extLst>
          </p:cNvPr>
          <p:cNvSpPr txBox="1">
            <a:spLocks noChangeArrowheads="1"/>
          </p:cNvSpPr>
          <p:nvPr/>
        </p:nvSpPr>
        <p:spPr>
          <a:xfrm>
            <a:off x="3144981" y="773402"/>
            <a:ext cx="8229600" cy="11430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学习Linux的好习惯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C77B4FE-C15B-4DEC-8A8E-4DBCA57764FF}"/>
              </a:ext>
            </a:extLst>
          </p:cNvPr>
          <p:cNvSpPr txBox="1">
            <a:spLocks noChangeArrowheads="1"/>
          </p:cNvSpPr>
          <p:nvPr/>
        </p:nvSpPr>
        <p:spPr>
          <a:xfrm>
            <a:off x="2244436" y="2542309"/>
            <a:ext cx="82296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善于查看man page（manual）等帮助文档</a:t>
            </a:r>
          </a:p>
          <a:p>
            <a:r>
              <a:rPr lang="zh-CN" altLang="en-US" dirty="0"/>
              <a:t>利用好Tab键</a:t>
            </a:r>
          </a:p>
          <a:p>
            <a:r>
              <a:rPr lang="zh-CN" altLang="en-US" dirty="0"/>
              <a:t>掌握好一些快捷键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dirty="0"/>
              <a:t>ctrl + c（停止当前进程）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dirty="0"/>
              <a:t>ctrl + r（查看命令历史）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dirty="0"/>
              <a:t>ctrl + l（清屏，与clear命令作用相</a:t>
            </a:r>
            <a:r>
              <a:rPr lang="zh-CN" altLang="en-US"/>
              <a:t>同</a:t>
            </a:r>
            <a:r>
              <a:rPr lang="zh-CN" altLang="en-US" smtClean="0"/>
              <a:t>）</a:t>
            </a:r>
            <a:endParaRPr lang="en-US" altLang="zh-CN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zh-CN" altLang="en-US" smtClean="0"/>
              <a:t>上下键翻看历史命令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900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69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进入用户主目录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创建目录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dir-zxing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然后进入目录</a:t>
            </a: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dir-zxing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，创建文件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1.txt 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输入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 unix windows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4.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在文件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1.txt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中搜索字符串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unix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5.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把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1.txt 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用学过的命令打包为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1.tar.gz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6.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删除文件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1.txt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7.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把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1.tar.gz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解压包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zh-CN" altLang="en-US" sz="3200">
                <a:latin typeface="华文楷体" panose="02010600040101010101" pitchFamily="2" charset="-122"/>
                <a:ea typeface="华文楷体" panose="02010600040101010101" pitchFamily="2" charset="-122"/>
              </a:rPr>
              <a:t>练习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04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7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三，开源文化</a:t>
            </a:r>
            <a:endParaRPr lang="en-US" altLang="zh-CN" sz="24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所谓开源就是开放源代码，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是开源的操作系统。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stallman 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斯特曼 开源文化的倡导人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1983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 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GNU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计划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1985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FSF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基金会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1990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Emacs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GCC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语言编译器）、程序库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1991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stallman 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找到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，说服让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加入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GNU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1992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年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GNU/Linux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发展史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2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9059863" y="342900"/>
            <a:ext cx="3132137" cy="463550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zh-CN" altLang="en-US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057400" cy="365125"/>
          </a:xfrm>
        </p:spPr>
        <p:txBody>
          <a:bodyPr/>
          <a:lstStyle/>
          <a:p>
            <a:pPr algn="l">
              <a:defRPr/>
            </a:pPr>
            <a:fld id="{36A980CE-7A72-4615-AA4D-9892D0181FFF}" type="slidenum">
              <a:rPr lang="zh-CN" altLang="en-US"/>
              <a:pPr algn="l">
                <a:defRPr/>
              </a:pPr>
              <a:t>70</a:t>
            </a:fld>
            <a:r>
              <a:rPr lang="en-US" altLang="zh-CN"/>
              <a:t>/45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33709" y="1187824"/>
            <a:ext cx="595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课后作业</a:t>
            </a:r>
            <a:endParaRPr lang="zh-CN" alt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06870" y="1724188"/>
            <a:ext cx="74570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教员备课时根据班级情况在此添加内容，应区分必做、选做内容，以满足不同层次学员的需求</a:t>
            </a: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33709" y="2971868"/>
            <a:ext cx="595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indent="-533400">
              <a:buClr>
                <a:srgbClr val="0070C0"/>
              </a:buClr>
              <a:buFont typeface="Wingdings" panose="05000000000000000000" pitchFamily="2" charset="2"/>
              <a:buChar char="u"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预习作业</a:t>
            </a:r>
            <a:endParaRPr lang="zh-CN" altLang="en-GB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406870" y="3064201"/>
            <a:ext cx="74570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预习目标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预习下一章学生用书，完成预习作业</a:t>
            </a:r>
          </a:p>
        </p:txBody>
      </p:sp>
    </p:spTree>
    <p:extLst>
      <p:ext uri="{BB962C8B-B14F-4D97-AF65-F5344CB8AC3E}">
        <p14:creationId xmlns:p14="http://schemas.microsoft.com/office/powerpoint/2010/main" val="408329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8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四，</a:t>
            </a:r>
            <a:r>
              <a:rPr lang="en-US" altLang="zh-CN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操作系统特点</a:t>
            </a:r>
            <a:endParaRPr lang="en-US" altLang="zh-CN" sz="24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开放性、多用户、多任务、良好的界面、优异的性能和稳定性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单用户：在登陆一个操作系统的时候，同时只允许一个用户登陆。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单任务：操作系统同时允许进行一个操作任务。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多用户：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在登陆一个操作系统的时候，同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时允许多个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用户登陆。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多任务：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操作系统同时允许进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行多个</a:t>
            </a:r>
            <a:r>
              <a:rPr lang="zh-CN" altLang="en-US" sz="2000">
                <a:latin typeface="华文楷体" panose="02010600040101010101" pitchFamily="2" charset="-122"/>
                <a:ea typeface="华文楷体" panose="02010600040101010101" pitchFamily="2" charset="-122"/>
              </a:rPr>
              <a:t>操作任务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windows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发展史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61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7981950" y="6356352"/>
            <a:ext cx="2057400" cy="365125"/>
          </a:xfrm>
        </p:spPr>
        <p:txBody>
          <a:bodyPr/>
          <a:lstStyle/>
          <a:p>
            <a:pPr>
              <a:defRPr/>
            </a:pPr>
            <a:fld id="{28FED7F7-542B-44B9-8A0F-41B586BD2757}" type="slidenum">
              <a:rPr lang="zh-CN" altLang="en-US" smtClean="0"/>
              <a:pPr>
                <a:defRPr/>
              </a:pPr>
              <a:t>9</a:t>
            </a:fld>
            <a:r>
              <a:rPr lang="en-US" altLang="zh-CN" smtClean="0"/>
              <a:t>/48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7995" y="1052736"/>
            <a:ext cx="11611627" cy="530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五，</a:t>
            </a:r>
            <a:r>
              <a:rPr lang="en-US" altLang="zh-CN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24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分支</a:t>
            </a:r>
            <a:endParaRPr lang="en-US" altLang="zh-CN" sz="2400" b="1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linux</a:t>
            </a:r>
            <a:r>
              <a:rPr lang="zh-CN" altLang="en-US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分支有很多：</a:t>
            </a:r>
            <a:endParaRPr lang="en-US" altLang="zh-CN" sz="200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ubuntu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debian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b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centos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redhat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suse</a:t>
            </a:r>
          </a:p>
          <a:p>
            <a:pPr marL="0" indent="0">
              <a:lnSpc>
                <a:spcPct val="150000"/>
              </a:lnSpc>
              <a:buClr>
                <a:srgbClr val="0070C0"/>
              </a:buClr>
              <a:buNone/>
            </a:pPr>
            <a:r>
              <a:rPr lang="en-US" altLang="zh-CN" sz="200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20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……</a:t>
            </a:r>
            <a:endParaRPr lang="en-US" altLang="zh-CN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261" y="102836"/>
            <a:ext cx="2553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5"/>
              </a:buClr>
            </a:pPr>
            <a:r>
              <a:rPr lang="en-US" altLang="zh-CN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linux</a:t>
            </a:r>
            <a:r>
              <a:rPr lang="zh-CN" altLang="en-US" sz="320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发展史</a:t>
            </a:r>
            <a:endParaRPr lang="en-US" altLang="zh-CN" sz="32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44EB13A9-14D1-43D9-95A9-325E087B6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59" y="1590971"/>
            <a:ext cx="8459441" cy="422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83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1997</TotalTime>
  <Words>2443</Words>
  <Application>Microsoft Office PowerPoint</Application>
  <PresentationFormat>宽屏</PresentationFormat>
  <Paragraphs>417</Paragraphs>
  <Slides>70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1" baseType="lpstr">
      <vt:lpstr>等线</vt:lpstr>
      <vt:lpstr>等线 Light</vt:lpstr>
      <vt:lpstr>黑体</vt:lpstr>
      <vt:lpstr>华文楷体</vt:lpstr>
      <vt:lpstr>宋体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共性问题集中讲解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Python语言编程导论</dc:title>
  <dc:creator>wujine2018@outlook.com</dc:creator>
  <cp:lastModifiedBy>Administrator</cp:lastModifiedBy>
  <cp:revision>982</cp:revision>
  <dcterms:created xsi:type="dcterms:W3CDTF">2018-03-02T01:41:00Z</dcterms:created>
  <dcterms:modified xsi:type="dcterms:W3CDTF">2018-10-24T00:37:55Z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2052-10.8.0.6470</vt:lpwstr>
  </property>
</Properties>
</file>